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9" r:id="rId4"/>
    <p:sldMasterId id="2147483691" r:id="rId5"/>
  </p:sldMasterIdLst>
  <p:notesMasterIdLst>
    <p:notesMasterId r:id="rId23"/>
  </p:notesMasterIdLst>
  <p:sldIdLst>
    <p:sldId id="293" r:id="rId6"/>
    <p:sldId id="310" r:id="rId7"/>
    <p:sldId id="316" r:id="rId8"/>
    <p:sldId id="295" r:id="rId9"/>
    <p:sldId id="299" r:id="rId10"/>
    <p:sldId id="300" r:id="rId11"/>
    <p:sldId id="301" r:id="rId12"/>
    <p:sldId id="302" r:id="rId13"/>
    <p:sldId id="303" r:id="rId14"/>
    <p:sldId id="304" r:id="rId15"/>
    <p:sldId id="305" r:id="rId16"/>
    <p:sldId id="313" r:id="rId17"/>
    <p:sldId id="306" r:id="rId18"/>
    <p:sldId id="314" r:id="rId19"/>
    <p:sldId id="289" r:id="rId20"/>
    <p:sldId id="307" r:id="rId21"/>
    <p:sldId id="30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a Meischke" initials="LM" lastIdx="17" clrIdx="0">
    <p:extLst>
      <p:ext uri="{19B8F6BF-5375-455C-9EA6-DF929625EA0E}">
        <p15:presenceInfo xmlns:p15="http://schemas.microsoft.com/office/powerpoint/2012/main" userId="S-1-5-21-3364389053-3888949173-661267061-4554" providerId="AD"/>
      </p:ext>
    </p:extLst>
  </p:cmAuthor>
  <p:cmAuthor id="2" name="Sheila Baillie" initials="SB" lastIdx="1" clrIdx="1">
    <p:extLst>
      <p:ext uri="{19B8F6BF-5375-455C-9EA6-DF929625EA0E}">
        <p15:presenceInfo xmlns:p15="http://schemas.microsoft.com/office/powerpoint/2012/main" userId="S-1-5-21-3364389053-3888949173-661267061-549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C96885-9D9A-F6B8-599A-611B77406643}" v="146" dt="2021-08-16T15:12:19.385"/>
    <p1510:client id="{6D76489C-73E9-793B-FD1C-A5D106ED4F48}" v="2" dt="2021-08-02T11:20:01.478"/>
    <p1510:client id="{7D65315E-DA6A-49FE-A8EA-044D0194BE50}" v="279" dt="2020-08-20T13:50:21.646"/>
    <p1510:client id="{B43A3E18-2516-4A69-8974-2F6576672D4A}" v="15" dt="2021-08-16T15:33:54.423"/>
    <p1510:client id="{C39A7E29-6D89-E031-37B4-7D84597CF602}" v="141" dt="2021-08-16T08:37:58.961"/>
    <p1510:client id="{E5D0FD22-F30E-4F9F-A9DB-6B14156477B9}" v="104" dt="2021-06-15T11:17:06.3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5AABB9-1713-4665-BD17-32BC84FA587B}" type="datetimeFigureOut">
              <a:rPr lang="en-GB" smtClean="0"/>
              <a:t>17/08/2021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15636D-943D-4BC8-B08E-7BCB3C08BDC2}" type="slidenum">
              <a:rPr lang="en-GB" smtClean="0"/>
              <a:t>‹#›</a:t>
            </a:fld>
            <a:endParaRPr lang="en-GB"/>
          </a:p>
        </p:txBody>
      </p:sp>
    </p:spTree>
    <p:extLst>
      <p:ext uri="{BB962C8B-B14F-4D97-AF65-F5344CB8AC3E}">
        <p14:creationId xmlns:p14="http://schemas.microsoft.com/office/powerpoint/2010/main" val="1915377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mailto:disability@st-andrews.ac.uk"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telsta.dropmark.com/863412/24332699"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disability@st-andrews.ac.uk"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st-andrews.ac.uk/orientation/" TargetMode="External"/><Relationship Id="rId7" Type="http://schemas.openxmlformats.org/officeDocument/2006/relationships/hyperlink" Target="https://www.st-andrews.ac.uk/about/schools/"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st-andrews.ac.uk/coursecatalogue/ug/" TargetMode="External"/><Relationship Id="rId5" Type="http://schemas.openxmlformats.org/officeDocument/2006/relationships/hyperlink" Target="https://www.st-andrews.ac.uk/students/academic/academic-advising/events/pre-advising/" TargetMode="External"/><Relationship Id="rId4" Type="http://schemas.openxmlformats.org/officeDocument/2006/relationships/hyperlink" Target="https://www.st-andrews.ac.uk/students/academic/academic-advising/choices/choosing-module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mysaint.st-andrews.ac.uk/"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Hi, welcome and thank for joining us for our second Entrant Essentials webinar for 2021. Welcome back to those who joined us previously. We are holding these webinars to share some essential information to help you prepare for starting in the University of St Andrews. Today we are focusing on the academic side and what would be helpful for you to know about teaching and learning to get you started. </a:t>
            </a:r>
          </a:p>
          <a:p>
            <a:endParaRPr lang="en-GB"/>
          </a:p>
          <a:p>
            <a:r>
              <a:rPr lang="en-GB" sz="1200" dirty="0"/>
              <a:t>This presentation will be available after todays live session.</a:t>
            </a:r>
            <a:r>
              <a:rPr lang="en-GB" sz="1200" baseline="0" dirty="0"/>
              <a:t> You will be able to access it by using the same link as you have used today. As we go through the session you will note that there are some </a:t>
            </a:r>
            <a:r>
              <a:rPr lang="en-GB" sz="1200" dirty="0"/>
              <a:t>hyperlinks within the slides –</a:t>
            </a:r>
            <a:r>
              <a:rPr lang="en-GB" dirty="0"/>
              <a:t> </a:t>
            </a:r>
            <a:r>
              <a:rPr lang="en-GB" sz="1200" baseline="0" dirty="0"/>
              <a:t> you will be able to click on these and go through them at your ease. Th</a:t>
            </a:r>
            <a:r>
              <a:rPr lang="en-GB" sz="1200" dirty="0"/>
              <a:t>ese links will provide for even more detail and </a:t>
            </a:r>
            <a:r>
              <a:rPr lang="en-GB" sz="1200" baseline="0" dirty="0"/>
              <a:t>information</a:t>
            </a:r>
            <a:r>
              <a:rPr lang="en-GB" sz="1200" dirty="0"/>
              <a:t>.</a:t>
            </a:r>
            <a:r>
              <a:rPr lang="en-GB" dirty="0"/>
              <a:t> </a:t>
            </a:r>
            <a:endParaRPr lang="en-GB" sz="1200" dirty="0">
              <a:cs typeface="Calibri"/>
            </a:endParaRPr>
          </a:p>
          <a:p>
            <a:endParaRPr lang="en-GB" sz="1200"/>
          </a:p>
          <a:p>
            <a:r>
              <a:rPr lang="en-GB" sz="1200" dirty="0"/>
              <a:t>We will also place a link to all</a:t>
            </a:r>
            <a:r>
              <a:rPr lang="en-GB" sz="1200" baseline="0" dirty="0"/>
              <a:t> the sessions in this series on our University Disability webpage.</a:t>
            </a:r>
            <a:r>
              <a:rPr lang="en-GB" dirty="0"/>
              <a:t> </a:t>
            </a:r>
            <a:endParaRPr lang="en-GB" sz="1200" dirty="0">
              <a:cs typeface="Calibri"/>
            </a:endParaRPr>
          </a:p>
          <a:p>
            <a:endParaRPr lang="en-GB" sz="1200"/>
          </a:p>
          <a:p>
            <a:r>
              <a:rPr lang="en-GB" sz="1200" dirty="0"/>
              <a:t>There will be an opportunity for live viewers to ask general questions at the end of the presentation. Any individual or personal questions should be directed to the disability@st-andrews.ac.uk email address so that we can address these for you confidentiality.</a:t>
            </a:r>
            <a:r>
              <a:rPr lang="en-GB" dirty="0"/>
              <a:t>  </a:t>
            </a:r>
            <a:endParaRPr lang="en-GB" sz="1200" dirty="0">
              <a:cs typeface="Calibri"/>
            </a:endParaRPr>
          </a:p>
          <a:p>
            <a:endParaRPr lang="en-GB" sz="1200"/>
          </a:p>
          <a:p>
            <a:r>
              <a:rPr lang="en-GB" sz="1200" dirty="0"/>
              <a:t>To ask questions you can </a:t>
            </a:r>
            <a:r>
              <a:rPr lang="en-GB" dirty="0"/>
              <a:t>type </a:t>
            </a:r>
            <a:r>
              <a:rPr lang="en-GB" sz="1200" dirty="0"/>
              <a:t>into the window</a:t>
            </a:r>
            <a:r>
              <a:rPr lang="en-GB" sz="1200" baseline="0" dirty="0"/>
              <a:t> pane on the right hand side of the screen. If we feel that your question would be better answered in person then it will not be published and we will either answer this privately or respond with a follow up email.</a:t>
            </a:r>
            <a:r>
              <a:rPr lang="en-GB" dirty="0"/>
              <a:t> </a:t>
            </a:r>
            <a:endParaRPr lang="en-GB" dirty="0">
              <a:cs typeface="Calibri"/>
            </a:endParaRPr>
          </a:p>
          <a:p>
            <a:endParaRPr lang="en-GB"/>
          </a:p>
          <a:p>
            <a:r>
              <a:rPr lang="en-GB" dirty="0"/>
              <a:t>For those of you who joined us previously, the first few slides will cover the same information in case we have anyone new joining us, but please bear with us as we go through these! </a:t>
            </a:r>
          </a:p>
        </p:txBody>
      </p:sp>
      <p:sp>
        <p:nvSpPr>
          <p:cNvPr id="4" name="Slide Number Placeholder 3"/>
          <p:cNvSpPr>
            <a:spLocks noGrp="1"/>
          </p:cNvSpPr>
          <p:nvPr>
            <p:ph type="sldNum" sz="quarter" idx="10"/>
          </p:nvPr>
        </p:nvSpPr>
        <p:spPr/>
        <p:txBody>
          <a:bodyPr/>
          <a:lstStyle/>
          <a:p>
            <a:fld id="{B115636D-943D-4BC8-B08E-7BCB3C08BDC2}" type="slidenum">
              <a:rPr lang="en-GB" smtClean="0"/>
              <a:t>1</a:t>
            </a:fld>
            <a:endParaRPr lang="en-GB"/>
          </a:p>
        </p:txBody>
      </p:sp>
    </p:spTree>
    <p:extLst>
      <p:ext uri="{BB962C8B-B14F-4D97-AF65-F5344CB8AC3E}">
        <p14:creationId xmlns:p14="http://schemas.microsoft.com/office/powerpoint/2010/main" val="1762950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GB" dirty="0"/>
              <a:t>Assessment is the process that gives you feedback and a mark on your course work or exam performance. St Andrews uses a 20 point common marking scale.</a:t>
            </a:r>
          </a:p>
          <a:p>
            <a:pPr marL="0" indent="0">
              <a:lnSpc>
                <a:spcPct val="120000"/>
              </a:lnSpc>
              <a:buNone/>
            </a:pPr>
            <a:endParaRPr lang="en-GB"/>
          </a:p>
          <a:p>
            <a:pPr>
              <a:lnSpc>
                <a:spcPct val="120000"/>
              </a:lnSpc>
            </a:pPr>
            <a:r>
              <a:rPr lang="en-GB" dirty="0"/>
              <a:t>You will have different assignments to complete for each module. For example assessments could be a mix of essays, report writing, presentations, group work, practical activities and exercises. </a:t>
            </a:r>
            <a:endParaRPr lang="en-GB" dirty="0">
              <a:cs typeface="Calibri"/>
            </a:endParaRPr>
          </a:p>
          <a:p>
            <a:pPr>
              <a:lnSpc>
                <a:spcPct val="120000"/>
              </a:lnSpc>
            </a:pPr>
            <a:r>
              <a:rPr lang="en-GB" dirty="0"/>
              <a:t>More information on how a particular module is assessed you would look in your module handbooks. </a:t>
            </a:r>
            <a:endParaRPr lang="en-GB" dirty="0">
              <a:cs typeface="Calibri"/>
            </a:endParaRPr>
          </a:p>
          <a:p>
            <a:pPr marL="0" indent="0">
              <a:lnSpc>
                <a:spcPct val="120000"/>
              </a:lnSpc>
              <a:buNone/>
            </a:pPr>
            <a:r>
              <a:rPr lang="en-GB" dirty="0"/>
              <a:t>Please discuss any support and adjustments that you may require with a Disability Adviser.</a:t>
            </a:r>
            <a:endParaRPr lang="en-GB" dirty="0">
              <a:cs typeface="Calibri"/>
            </a:endParaRPr>
          </a:p>
          <a:p>
            <a:pPr>
              <a:lnSpc>
                <a:spcPct val="120000"/>
              </a:lnSpc>
              <a:buFont typeface="Courier New" panose="02070309020205020404" pitchFamily="49" charset="0"/>
              <a:buChar char="o"/>
            </a:pPr>
            <a:endParaRPr lang="en-GB" b="1"/>
          </a:p>
          <a:p>
            <a:pPr>
              <a:lnSpc>
                <a:spcPct val="120000"/>
              </a:lnSpc>
            </a:pPr>
            <a:r>
              <a:rPr lang="en-GB" dirty="0"/>
              <a:t>Each piece of work will have a specific deadline for submission.  If work is submitted after this date it can be liable for a loss of marks, usually 1 point per day it is late but different schools have differing late penalties (information on your school will be in your school handbook).    Work that is submitted very late may be marked as 0X which means it is not marked at all and feedback is not given.</a:t>
            </a:r>
            <a:endParaRPr lang="en-GB" dirty="0">
              <a:cs typeface="Calibri"/>
            </a:endParaRPr>
          </a:p>
          <a:p>
            <a:pPr>
              <a:lnSpc>
                <a:spcPct val="120000"/>
              </a:lnSpc>
              <a:buFont typeface="Courier New" panose="02070309020205020404" pitchFamily="49" charset="0"/>
              <a:buNone/>
            </a:pPr>
            <a:endParaRPr lang="en-GB" b="1"/>
          </a:p>
          <a:p>
            <a:pPr>
              <a:lnSpc>
                <a:spcPct val="120000"/>
              </a:lnSpc>
            </a:pPr>
            <a:r>
              <a:rPr lang="en-GB" dirty="0"/>
              <a:t>Class tests are used in some Schools.  These tests can be multiple choice, short answer or essay style questions. Class tests are arranged by the relevant School. </a:t>
            </a:r>
            <a:endParaRPr lang="en-GB" dirty="0">
              <a:cs typeface="Calibri"/>
            </a:endParaRPr>
          </a:p>
          <a:p>
            <a:pPr>
              <a:lnSpc>
                <a:spcPct val="120000"/>
              </a:lnSpc>
              <a:buFont typeface="Courier New" panose="02070309020205020404" pitchFamily="49" charset="0"/>
              <a:buNone/>
            </a:pPr>
            <a:endParaRPr lang="en-GB" b="1"/>
          </a:p>
          <a:p>
            <a:pPr>
              <a:lnSpc>
                <a:spcPct val="120000"/>
              </a:lnSpc>
            </a:pPr>
            <a:r>
              <a:rPr lang="en-GB" dirty="0"/>
              <a:t>Some modules have an assessed group project. Students are asked to form a group and work on a project of relevance and produce and/or report on  an outcome. </a:t>
            </a:r>
            <a:endParaRPr lang="en-GB" dirty="0">
              <a:cs typeface="Calibri"/>
            </a:endParaRPr>
          </a:p>
          <a:p>
            <a:pPr>
              <a:lnSpc>
                <a:spcPct val="120000"/>
              </a:lnSpc>
              <a:buFont typeface="Courier New" panose="02070309020205020404" pitchFamily="49" charset="0"/>
              <a:buNone/>
            </a:pPr>
            <a:r>
              <a:rPr lang="en-GB" dirty="0"/>
              <a:t>Some students may find this type of assignment difficult for reasons related to their disability. If you have a group project or task to do and have concerns about this then please speak to a Disability Adviser about some support options.</a:t>
            </a:r>
            <a:endParaRPr lang="en-GB" dirty="0">
              <a:cs typeface="Calibri"/>
            </a:endParaRPr>
          </a:p>
          <a:p>
            <a:pPr>
              <a:lnSpc>
                <a:spcPct val="120000"/>
              </a:lnSpc>
              <a:buFont typeface="Courier New" panose="02070309020205020404" pitchFamily="49" charset="0"/>
              <a:buNone/>
            </a:pPr>
            <a:endParaRPr lang="en-GB" b="1"/>
          </a:p>
          <a:p>
            <a:pPr>
              <a:lnSpc>
                <a:spcPct val="120000"/>
              </a:lnSpc>
            </a:pPr>
            <a:r>
              <a:rPr lang="en-GB" dirty="0"/>
              <a:t>Some modules use oral presentations as part of the assessment. If you have concerns about giving presentations then please speak a Disability Adviser about some support options. </a:t>
            </a:r>
            <a:endParaRPr lang="en-GB" dirty="0">
              <a:cs typeface="Calibri"/>
            </a:endParaRPr>
          </a:p>
          <a:p>
            <a:pPr>
              <a:lnSpc>
                <a:spcPct val="120000"/>
              </a:lnSpc>
              <a:buFont typeface="Courier New" panose="02070309020205020404" pitchFamily="49" charset="0"/>
              <a:buNone/>
            </a:pPr>
            <a:endParaRPr lang="en-GB"/>
          </a:p>
          <a:p>
            <a:pPr>
              <a:lnSpc>
                <a:spcPct val="120000"/>
              </a:lnSpc>
              <a:buFont typeface="Courier New" panose="02070309020205020404" pitchFamily="49" charset="0"/>
              <a:buNone/>
            </a:pPr>
            <a:r>
              <a:rPr lang="en-GB" dirty="0"/>
              <a:t>An exam is a formal assessment for a module, held under controlled conditions at the end of semester. The exam mark contributes to the final grade for the module.</a:t>
            </a:r>
            <a:endParaRPr lang="en-GB" dirty="0">
              <a:cs typeface="Calibri"/>
            </a:endParaRPr>
          </a:p>
          <a:p>
            <a:pPr>
              <a:lnSpc>
                <a:spcPct val="120000"/>
              </a:lnSpc>
            </a:pPr>
            <a:r>
              <a:rPr lang="en-GB" dirty="0"/>
              <a:t>Not all modules use exams for assessment. Examinations in semester one will be online. Please speak to a Disability Adviser if you have exam requirements</a:t>
            </a:r>
            <a:endParaRPr lang="en-GB" dirty="0">
              <a:cs typeface="Calibri"/>
            </a:endParaRPr>
          </a:p>
          <a:p>
            <a:endParaRPr lang="en-GB"/>
          </a:p>
        </p:txBody>
      </p:sp>
      <p:sp>
        <p:nvSpPr>
          <p:cNvPr id="4" name="Slide Number Placeholder 3"/>
          <p:cNvSpPr>
            <a:spLocks noGrp="1"/>
          </p:cNvSpPr>
          <p:nvPr>
            <p:ph type="sldNum" sz="quarter" idx="5"/>
          </p:nvPr>
        </p:nvSpPr>
        <p:spPr/>
        <p:txBody>
          <a:bodyPr/>
          <a:lstStyle/>
          <a:p>
            <a:fld id="{B115636D-943D-4BC8-B08E-7BCB3C08BDC2}" type="slidenum">
              <a:rPr lang="en-GB" smtClean="0"/>
              <a:t>10</a:t>
            </a:fld>
            <a:endParaRPr lang="en-GB"/>
          </a:p>
        </p:txBody>
      </p:sp>
    </p:spTree>
    <p:extLst>
      <p:ext uri="{BB962C8B-B14F-4D97-AF65-F5344CB8AC3E}">
        <p14:creationId xmlns:p14="http://schemas.microsoft.com/office/powerpoint/2010/main" val="3991144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defRPr/>
            </a:pPr>
            <a:r>
              <a:rPr lang="en-GB"/>
              <a:t>It is important that you meet with a Disability Adviser to consider, discuss, and prepare your support plan for teaching and exam adjustments that you may require. </a:t>
            </a:r>
            <a:r>
              <a:rPr lang="en-GB" sz="1200" b="0" i="0" kern="1200">
                <a:solidFill>
                  <a:schemeClr val="tx1"/>
                </a:solidFill>
                <a:effectLst/>
                <a:latin typeface="+mn-lt"/>
                <a:ea typeface="+mn-ea"/>
                <a:cs typeface="+mn-cs"/>
              </a:rPr>
              <a:t>Anticipatory adjustments are built into programmes of study, but we also make</a:t>
            </a:r>
            <a:r>
              <a:rPr lang="en-GB"/>
              <a:t> arrangements based on individual need which requires supporting documentation.</a:t>
            </a:r>
          </a:p>
          <a:p>
            <a:pPr>
              <a:lnSpc>
                <a:spcPct val="120000"/>
              </a:lnSpc>
              <a:buFont typeface="Courier New" panose="02070309020205020404" pitchFamily="49" charset="0"/>
              <a:buNone/>
            </a:pPr>
            <a:endParaRPr lang="en-GB"/>
          </a:p>
          <a:p>
            <a:pPr>
              <a:lnSpc>
                <a:spcPct val="120000"/>
              </a:lnSpc>
              <a:buFont typeface="Courier New" panose="02070309020205020404" pitchFamily="49" charset="0"/>
              <a:buNone/>
            </a:pPr>
            <a:r>
              <a:rPr lang="en-GB"/>
              <a:t>Your support plan is shared with your module coordinators in the School, and other relevant individuals such as the School Disability Coordinator and the Examination Office. </a:t>
            </a:r>
          </a:p>
          <a:p>
            <a:pPr>
              <a:lnSpc>
                <a:spcPct val="110000"/>
              </a:lnSpc>
              <a:buFont typeface="Courier New" panose="02070309020205020404" pitchFamily="49" charset="0"/>
              <a:buNone/>
            </a:pPr>
            <a:endParaRPr lang="en-GB"/>
          </a:p>
          <a:p>
            <a:pPr marL="0" marR="0" lvl="0" indent="0" algn="l" defTabSz="914400" rtl="0" eaLnBrk="1" fontAlgn="auto" latinLnBrk="0" hangingPunct="1">
              <a:lnSpc>
                <a:spcPct val="110000"/>
              </a:lnSpc>
              <a:spcBef>
                <a:spcPts val="0"/>
              </a:spcBef>
              <a:spcAft>
                <a:spcPts val="0"/>
              </a:spcAft>
              <a:buClrTx/>
              <a:buSzTx/>
              <a:buFont typeface="Courier New" panose="02070309020205020404" pitchFamily="49" charset="0"/>
              <a:buNone/>
              <a:tabLst/>
              <a:defRPr/>
            </a:pPr>
            <a:r>
              <a:rPr lang="en-GB" b="0"/>
              <a:t>Teaching arrangements </a:t>
            </a:r>
            <a:r>
              <a:rPr lang="en-GB"/>
              <a:t>depend on your individual requirements but some examples might include examination arrangements including extra time, lecture slides in advance of class, support to access assistive technology, support with alternative formatting of information, organising equipment loans for example a digital recorder or a smart pen.</a:t>
            </a:r>
          </a:p>
          <a:p>
            <a:pPr>
              <a:lnSpc>
                <a:spcPct val="110000"/>
              </a:lnSpc>
              <a:buFont typeface="Courier New" panose="02070309020205020404" pitchFamily="49" charset="0"/>
              <a:buNone/>
            </a:pPr>
            <a:endParaRPr lang="en-GB"/>
          </a:p>
          <a:p>
            <a:pPr>
              <a:lnSpc>
                <a:spcPct val="110000"/>
              </a:lnSpc>
              <a:buFont typeface="Courier New" panose="02070309020205020404" pitchFamily="49" charset="0"/>
              <a:buNone/>
            </a:pPr>
            <a:r>
              <a:rPr lang="en-GB"/>
              <a:t>Exams are offered for most subjects but not all. The Exam Diet runs at the end of each Semester and is organised by the University Exams Office. Examination and class test adjustments can be considered when you meet with a Disability Adviser. Where required, the Disability Adviser will look at adjustments to where you take your exam, extra time and any other supports such as use of IT or reader or scribes.</a:t>
            </a:r>
          </a:p>
          <a:p>
            <a:pPr>
              <a:lnSpc>
                <a:spcPct val="110000"/>
              </a:lnSpc>
              <a:buFont typeface="Courier New" panose="02070309020205020404" pitchFamily="49" charset="0"/>
              <a:buNone/>
            </a:pPr>
            <a:endParaRPr lang="en-GB"/>
          </a:p>
          <a:p>
            <a:pPr lvl="1">
              <a:lnSpc>
                <a:spcPct val="120000"/>
              </a:lnSpc>
            </a:pPr>
            <a:endParaRPr lang="en-GB"/>
          </a:p>
          <a:p>
            <a:endParaRPr lang="en-GB"/>
          </a:p>
        </p:txBody>
      </p:sp>
      <p:sp>
        <p:nvSpPr>
          <p:cNvPr id="4" name="Slide Number Placeholder 3"/>
          <p:cNvSpPr>
            <a:spLocks noGrp="1"/>
          </p:cNvSpPr>
          <p:nvPr>
            <p:ph type="sldNum" sz="quarter" idx="5"/>
          </p:nvPr>
        </p:nvSpPr>
        <p:spPr/>
        <p:txBody>
          <a:bodyPr/>
          <a:lstStyle/>
          <a:p>
            <a:fld id="{B115636D-943D-4BC8-B08E-7BCB3C08BDC2}" type="slidenum">
              <a:rPr lang="en-GB" smtClean="0"/>
              <a:t>11</a:t>
            </a:fld>
            <a:endParaRPr lang="en-GB"/>
          </a:p>
        </p:txBody>
      </p:sp>
    </p:spTree>
    <p:extLst>
      <p:ext uri="{BB962C8B-B14F-4D97-AF65-F5344CB8AC3E}">
        <p14:creationId xmlns:p14="http://schemas.microsoft.com/office/powerpoint/2010/main" val="2222267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Postgraduate Research students should also ensure to schedule an appointment with a Disability Adviser to ensure appropriate adjustments are considered. The Disability Team may link in with your </a:t>
            </a:r>
            <a:r>
              <a:rPr lang="en-GB" dirty="0" err="1"/>
              <a:t>superviser</a:t>
            </a:r>
            <a:r>
              <a:rPr lang="en-GB" dirty="0"/>
              <a:t> and school as appropriate.</a:t>
            </a:r>
          </a:p>
          <a:p>
            <a:endParaRPr lang="en-GB"/>
          </a:p>
          <a:p>
            <a:r>
              <a:rPr lang="en-GB" dirty="0"/>
              <a:t>PGR UK students may also qualify for Disabled Student Allowance. The process for applying can be different depending on a students funding, so please contact the Disability team for advice and guidance on this.</a:t>
            </a:r>
            <a:endParaRPr lang="en-GB" dirty="0">
              <a:cs typeface="Calibri"/>
            </a:endParaRPr>
          </a:p>
          <a:p>
            <a:endParaRPr lang="en-GB"/>
          </a:p>
          <a:p>
            <a:endParaRPr lang="en-GB" sz="1200" b="0" i="0" kern="1200">
              <a:solidFill>
                <a:schemeClr val="tx1"/>
              </a:solidFill>
              <a:effectLst/>
              <a:latin typeface="+mn-lt"/>
              <a:cs typeface="Calibri" panose="020F0502020204030204"/>
            </a:endParaRPr>
          </a:p>
          <a:p>
            <a:r>
              <a:rPr lang="en-GB" sz="1200" b="0" i="0" kern="1200" dirty="0">
                <a:solidFill>
                  <a:schemeClr val="tx1"/>
                </a:solidFill>
                <a:effectLst/>
                <a:latin typeface="+mn-lt"/>
                <a:ea typeface="+mn-ea"/>
                <a:cs typeface="+mn-cs"/>
              </a:rPr>
              <a:t>The University Postgraduate Researcher Induction </a:t>
            </a:r>
            <a:r>
              <a:rPr lang="en-GB" dirty="0"/>
              <a:t>is on our Virtual Learning </a:t>
            </a:r>
            <a:r>
              <a:rPr lang="en-GB" dirty="0" err="1"/>
              <a:t>enviroment</a:t>
            </a:r>
            <a:r>
              <a:rPr lang="en-GB" dirty="0"/>
              <a:t> </a:t>
            </a:r>
            <a:r>
              <a:rPr lang="en-GB" dirty="0" err="1"/>
              <a:t>moodle</a:t>
            </a:r>
            <a:r>
              <a:rPr lang="en-GB" dirty="0"/>
              <a:t> and are</a:t>
            </a:r>
            <a:r>
              <a:rPr lang="en-GB" sz="1200" b="0" i="0" kern="1200" dirty="0">
                <a:solidFill>
                  <a:schemeClr val="tx1"/>
                </a:solidFill>
                <a:effectLst/>
                <a:latin typeface="+mn-lt"/>
                <a:ea typeface="+mn-ea"/>
                <a:cs typeface="+mn-cs"/>
              </a:rPr>
              <a:t> intended to help you make a smooth transition from undergraduate/masters study or the workplace to postgraduate research student.  The Induction will explain the University structures, policies and procedures that apply to you as you undertake a doctoral or other research degree</a:t>
            </a:r>
            <a:r>
              <a:rPr lang="en-GB" dirty="0"/>
              <a:t>.</a:t>
            </a:r>
            <a:r>
              <a:rPr lang="en-GB" sz="1200" b="0" i="0" kern="1200" dirty="0">
                <a:solidFill>
                  <a:schemeClr val="tx1"/>
                </a:solidFill>
                <a:effectLst/>
                <a:latin typeface="+mn-lt"/>
                <a:ea typeface="+mn-ea"/>
                <a:cs typeface="+mn-cs"/>
              </a:rPr>
              <a:t> </a:t>
            </a:r>
            <a:endParaRPr lang="en-GB" dirty="0">
              <a:cs typeface="Calibri"/>
            </a:endParaRPr>
          </a:p>
          <a:p>
            <a:endParaRPr lang="en-GB"/>
          </a:p>
          <a:p>
            <a:r>
              <a:rPr lang="en-GB" dirty="0"/>
              <a:t> </a:t>
            </a:r>
            <a:endParaRPr lang="en-GB" dirty="0">
              <a:cs typeface="Calibri"/>
            </a:endParaRPr>
          </a:p>
        </p:txBody>
      </p:sp>
      <p:sp>
        <p:nvSpPr>
          <p:cNvPr id="4" name="Slide Number Placeholder 3"/>
          <p:cNvSpPr>
            <a:spLocks noGrp="1"/>
          </p:cNvSpPr>
          <p:nvPr>
            <p:ph type="sldNum" sz="quarter" idx="5"/>
          </p:nvPr>
        </p:nvSpPr>
        <p:spPr/>
        <p:txBody>
          <a:bodyPr/>
          <a:lstStyle/>
          <a:p>
            <a:fld id="{B115636D-943D-4BC8-B08E-7BCB3C08BDC2}" type="slidenum">
              <a:rPr lang="en-GB" smtClean="0"/>
              <a:t>12</a:t>
            </a:fld>
            <a:endParaRPr lang="en-GB"/>
          </a:p>
        </p:txBody>
      </p:sp>
    </p:spTree>
    <p:extLst>
      <p:ext uri="{BB962C8B-B14F-4D97-AF65-F5344CB8AC3E}">
        <p14:creationId xmlns:p14="http://schemas.microsoft.com/office/powerpoint/2010/main" val="29140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a:solidFill>
                  <a:schemeClr val="tx1"/>
                </a:solidFill>
                <a:effectLst/>
                <a:latin typeface="+mn-lt"/>
                <a:ea typeface="+mn-ea"/>
                <a:cs typeface="+mn-cs"/>
              </a:rPr>
              <a:t>The University Library will ensure that the essential reading for your modules is available online, while offering a scanning and ‘click-and-collect’ service to enable you to access other library resources. The library have prepared a helpful resource guide with information on their online resources. The library staff are available to help you through the chat facility on the library website.</a:t>
            </a:r>
          </a:p>
          <a:p>
            <a:endParaRPr lang="en-GB" sz="1200" b="0" i="0" kern="1200">
              <a:solidFill>
                <a:schemeClr val="tx1"/>
              </a:solidFill>
              <a:effectLst/>
              <a:latin typeface="+mn-lt"/>
              <a:ea typeface="+mn-ea"/>
              <a:cs typeface="+mn-cs"/>
            </a:endParaRPr>
          </a:p>
          <a:p>
            <a:pPr marL="0" indent="0" fontAlgn="base">
              <a:lnSpc>
                <a:spcPct val="120000"/>
              </a:lnSpc>
              <a:buNone/>
            </a:pPr>
            <a:r>
              <a:rPr lang="en-GB"/>
              <a:t>If you require library support, please speak to a Disability Adviser who can liaise with the Library Disability Coordinator to make arrangements. </a:t>
            </a:r>
          </a:p>
          <a:p>
            <a:pPr marL="0" indent="0" fontAlgn="base">
              <a:lnSpc>
                <a:spcPct val="120000"/>
              </a:lnSpc>
              <a:buNone/>
            </a:pPr>
            <a:endParaRPr lang="en-GB"/>
          </a:p>
          <a:p>
            <a:pPr marL="0" indent="0" fontAlgn="base">
              <a:lnSpc>
                <a:spcPct val="120000"/>
              </a:lnSpc>
              <a:buNone/>
            </a:pPr>
            <a:r>
              <a:rPr lang="en-GB"/>
              <a:t>Some examples of support include:</a:t>
            </a:r>
          </a:p>
          <a:p>
            <a:pPr marL="0" indent="0" fontAlgn="base">
              <a:lnSpc>
                <a:spcPct val="120000"/>
              </a:lnSpc>
              <a:buNone/>
            </a:pPr>
            <a:endParaRPr lang="en-GB"/>
          </a:p>
          <a:p>
            <a:pPr fontAlgn="base">
              <a:lnSpc>
                <a:spcPct val="120000"/>
              </a:lnSpc>
              <a:buFont typeface="Courier New" panose="02070309020205020404" pitchFamily="49" charset="0"/>
              <a:buChar char="o"/>
            </a:pPr>
            <a:r>
              <a:rPr lang="en-GB"/>
              <a:t>Organising for a friend or nominated person to borrow items for you.</a:t>
            </a:r>
          </a:p>
          <a:p>
            <a:pPr fontAlgn="base">
              <a:lnSpc>
                <a:spcPct val="120000"/>
              </a:lnSpc>
              <a:buFont typeface="Courier New" panose="02070309020205020404" pitchFamily="49" charset="0"/>
              <a:buChar char="o"/>
            </a:pPr>
            <a:r>
              <a:rPr lang="en-GB"/>
              <a:t>Material held in the Library can be made available in alternative formats</a:t>
            </a:r>
          </a:p>
          <a:p>
            <a:pPr fontAlgn="base">
              <a:lnSpc>
                <a:spcPct val="120000"/>
              </a:lnSpc>
              <a:buFont typeface="Courier New" panose="02070309020205020404" pitchFamily="49" charset="0"/>
              <a:buChar char="o"/>
            </a:pPr>
            <a:r>
              <a:rPr lang="en-GB"/>
              <a:t>Extended borrowing </a:t>
            </a:r>
          </a:p>
          <a:p>
            <a:pPr fontAlgn="base">
              <a:lnSpc>
                <a:spcPct val="120000"/>
              </a:lnSpc>
              <a:buFont typeface="Courier New" panose="02070309020205020404" pitchFamily="49" charset="0"/>
              <a:buChar char="o"/>
            </a:pPr>
            <a:r>
              <a:rPr lang="en-GB"/>
              <a:t>An assistive technology room is located in the Main Library</a:t>
            </a:r>
          </a:p>
          <a:p>
            <a:pPr fontAlgn="base">
              <a:lnSpc>
                <a:spcPct val="120000"/>
              </a:lnSpc>
              <a:buFont typeface="Courier New" panose="02070309020205020404" pitchFamily="49" charset="0"/>
              <a:buChar char="o"/>
            </a:pPr>
            <a:r>
              <a:rPr lang="en-GB"/>
              <a:t>Accessible toilets are available on all floors in the Main Library.</a:t>
            </a:r>
          </a:p>
          <a:p>
            <a:pPr fontAlgn="base">
              <a:lnSpc>
                <a:spcPct val="120000"/>
              </a:lnSpc>
              <a:buFont typeface="Courier New" panose="02070309020205020404" pitchFamily="49" charset="0"/>
              <a:buChar char="o"/>
            </a:pPr>
            <a:r>
              <a:rPr lang="en-GB"/>
              <a:t>A height-adjustable desk is available in the Main Library.</a:t>
            </a:r>
          </a:p>
          <a:p>
            <a:pPr fontAlgn="base">
              <a:lnSpc>
                <a:spcPct val="120000"/>
              </a:lnSpc>
              <a:buFont typeface="Courier New" panose="02070309020205020404" pitchFamily="49" charset="0"/>
              <a:buNone/>
            </a:pPr>
            <a:endParaRPr lang="en-GB"/>
          </a:p>
          <a:p>
            <a:pPr fontAlgn="base">
              <a:lnSpc>
                <a:spcPct val="120000"/>
              </a:lnSpc>
              <a:buFont typeface="Courier New" panose="02070309020205020404" pitchFamily="49" charset="0"/>
              <a:buNone/>
            </a:pPr>
            <a:r>
              <a:rPr lang="en-GB"/>
              <a:t>Follow the hyperlink to take you to the library pages</a:t>
            </a:r>
          </a:p>
          <a:p>
            <a:pPr fontAlgn="base">
              <a:lnSpc>
                <a:spcPct val="120000"/>
              </a:lnSpc>
              <a:buFont typeface="Courier New" panose="02070309020205020404" pitchFamily="49" charset="0"/>
              <a:buNone/>
            </a:pPr>
            <a:endParaRPr lang="en-GB"/>
          </a:p>
        </p:txBody>
      </p:sp>
      <p:sp>
        <p:nvSpPr>
          <p:cNvPr id="4" name="Slide Number Placeholder 3"/>
          <p:cNvSpPr>
            <a:spLocks noGrp="1"/>
          </p:cNvSpPr>
          <p:nvPr>
            <p:ph type="sldNum" sz="quarter" idx="5"/>
          </p:nvPr>
        </p:nvSpPr>
        <p:spPr/>
        <p:txBody>
          <a:bodyPr/>
          <a:lstStyle/>
          <a:p>
            <a:fld id="{B115636D-943D-4BC8-B08E-7BCB3C08BDC2}" type="slidenum">
              <a:rPr lang="en-GB" smtClean="0"/>
              <a:t>13</a:t>
            </a:fld>
            <a:endParaRPr lang="en-GB"/>
          </a:p>
        </p:txBody>
      </p:sp>
    </p:spTree>
    <p:extLst>
      <p:ext uri="{BB962C8B-B14F-4D97-AF65-F5344CB8AC3E}">
        <p14:creationId xmlns:p14="http://schemas.microsoft.com/office/powerpoint/2010/main" val="4142892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Sensus access is available for use by staff and students. </a:t>
            </a:r>
            <a:r>
              <a:rPr lang="en-US" dirty="0"/>
              <a:t>It is a self-service solution to create alternative formats. Convert PDFs including image only PDFs, JPEGs and other files into an </a:t>
            </a:r>
            <a:r>
              <a:rPr lang="en-US" dirty="0" err="1"/>
              <a:t>ebook</a:t>
            </a:r>
            <a:r>
              <a:rPr lang="en-US" dirty="0"/>
              <a:t>, text file, audio or braille.</a:t>
            </a:r>
            <a:r>
              <a:rPr lang="en-US" dirty="0">
                <a:cs typeface="Calibri"/>
              </a:rPr>
              <a:t> To allows you to create alternative accessible formats such as changing font size or using text-to-speech. </a:t>
            </a:r>
          </a:p>
          <a:p>
            <a:endParaRPr lang="en-US" dirty="0">
              <a:cs typeface="Calibri"/>
            </a:endParaRPr>
          </a:p>
          <a:p>
            <a:r>
              <a:rPr lang="en-GB" dirty="0"/>
              <a:t>The University provides three routes for captioning captured content using machine-generated captions. It is important to note that the accuracy of these captions can be impacted by terminology used, accent of the lecturer and audio quality of the recording. Therefore, if disabled students are relying on captioning and it is not providing the level of accuracy, please contact </a:t>
            </a:r>
            <a:r>
              <a:rPr lang="en-GB" u="sng" dirty="0">
                <a:hlinkClick r:id="rId3"/>
              </a:rPr>
              <a:t>disability@st-andrews.ac.uk</a:t>
            </a:r>
            <a:r>
              <a:rPr lang="en-GB" dirty="0"/>
              <a:t> to discuss other adjustments which can be made.</a:t>
            </a:r>
            <a:endParaRPr lang="en-US" dirty="0"/>
          </a:p>
          <a:p>
            <a:pPr marL="171450" indent="-171450">
              <a:buFont typeface="Symbol"/>
              <a:buChar char="•"/>
            </a:pPr>
            <a:r>
              <a:rPr lang="en-GB" dirty="0"/>
              <a:t>Panopto captions – these are added to captured content by the lecturer/tutor after the recording has been made. </a:t>
            </a:r>
            <a:endParaRPr lang="en-US" dirty="0"/>
          </a:p>
          <a:p>
            <a:pPr marL="171450" indent="-171450">
              <a:buFont typeface="Symbol"/>
              <a:buChar char="•"/>
            </a:pPr>
            <a:r>
              <a:rPr lang="en-GB" dirty="0"/>
              <a:t>Microsoft Stream captions – these are also added to captured content by the lecturer/tutor after the recording has been made. </a:t>
            </a:r>
            <a:endParaRPr lang="en-US" dirty="0"/>
          </a:p>
          <a:p>
            <a:r>
              <a:rPr lang="en-GB" dirty="0"/>
              <a:t>It is important to note that Panopto or Microsoft Stream captions might not be available for all your captured content. In those situations, students can use </a:t>
            </a:r>
            <a:r>
              <a:rPr lang="en-GB" dirty="0" err="1"/>
              <a:t>Caption.Ed</a:t>
            </a:r>
            <a:endParaRPr lang="en-US" dirty="0" err="1"/>
          </a:p>
          <a:p>
            <a:pPr marL="171450" indent="-171450">
              <a:buFont typeface="Arial"/>
              <a:buChar char="•"/>
            </a:pPr>
            <a:r>
              <a:rPr lang="en-GB" dirty="0" err="1"/>
              <a:t>Caption.Ed</a:t>
            </a:r>
            <a:r>
              <a:rPr lang="en-GB" dirty="0"/>
              <a:t> provides on-demand captions –you can choose to caption captured content from University systems using this service. Please see </a:t>
            </a:r>
            <a:r>
              <a:rPr lang="en-GB" u="sng" dirty="0">
                <a:hlinkClick r:id="rId4"/>
              </a:rPr>
              <a:t>Captioning Guidance for Students</a:t>
            </a:r>
            <a:r>
              <a:rPr lang="en-GB" dirty="0"/>
              <a:t> for details of how to access </a:t>
            </a:r>
            <a:r>
              <a:rPr lang="en-GB" dirty="0" err="1"/>
              <a:t>Caption.Ed</a:t>
            </a:r>
            <a:r>
              <a:rPr lang="en-GB" dirty="0"/>
              <a:t> or watch the walk-through videos below:</a:t>
            </a:r>
            <a:endParaRPr lang="en-US" dirty="0"/>
          </a:p>
          <a:p>
            <a:endParaRPr lang="en-US" dirty="0">
              <a:cs typeface="Calibri"/>
            </a:endParaRPr>
          </a:p>
          <a:p>
            <a:r>
              <a:rPr lang="en-US">
                <a:cs typeface="Calibri"/>
              </a:rPr>
              <a:t>Are you aware that Mac and Windows have accessibiltiy solutions built in to your machine? Please use the links provided to investigate some accessibility functions.</a:t>
            </a:r>
          </a:p>
        </p:txBody>
      </p:sp>
      <p:sp>
        <p:nvSpPr>
          <p:cNvPr id="4" name="Slide Number Placeholder 3"/>
          <p:cNvSpPr>
            <a:spLocks noGrp="1"/>
          </p:cNvSpPr>
          <p:nvPr>
            <p:ph type="sldNum" sz="quarter" idx="5"/>
          </p:nvPr>
        </p:nvSpPr>
        <p:spPr/>
        <p:txBody>
          <a:bodyPr/>
          <a:lstStyle/>
          <a:p>
            <a:fld id="{B115636D-943D-4BC8-B08E-7BCB3C08BDC2}" type="slidenum">
              <a:rPr lang="en-GB" smtClean="0"/>
              <a:t>14</a:t>
            </a:fld>
            <a:endParaRPr lang="en-GB"/>
          </a:p>
        </p:txBody>
      </p:sp>
    </p:spTree>
    <p:extLst>
      <p:ext uri="{BB962C8B-B14F-4D97-AF65-F5344CB8AC3E}">
        <p14:creationId xmlns:p14="http://schemas.microsoft.com/office/powerpoint/2010/main" val="1309032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There are a number of academic supports that are available to you. </a:t>
            </a:r>
          </a:p>
          <a:p>
            <a:endParaRPr lang="en-GB"/>
          </a:p>
          <a:p>
            <a:r>
              <a:rPr lang="en-GB"/>
              <a:t>The Disability Team have compiled a study skills toolkit that gives advice on different study support tools and applications. It contains information on no tech, low tech and high tech strategies that you may wish to consider on their own or in combination, to help you with reading, notetaking, proofreading, writing support, time support and organisation.</a:t>
            </a:r>
          </a:p>
          <a:p>
            <a:r>
              <a:rPr lang="en-GB"/>
              <a:t>Please speak to a Disability Adviser if you would like information on any of the tools and support contained in the guide.</a:t>
            </a:r>
            <a:br>
              <a:rPr lang="en-GB" sz="1200" b="1" i="0" kern="1200">
                <a:solidFill>
                  <a:schemeClr val="tx1"/>
                </a:solidFill>
                <a:effectLst/>
                <a:latin typeface="+mn-lt"/>
                <a:ea typeface="+mn-ea"/>
                <a:cs typeface="+mn-cs"/>
              </a:rPr>
            </a:br>
            <a:endParaRPr lang="en-GB" sz="1200" b="0" i="0" kern="1200">
              <a:solidFill>
                <a:schemeClr val="tx1"/>
              </a:solidFill>
              <a:effectLst/>
              <a:latin typeface="+mn-lt"/>
              <a:ea typeface="+mn-ea"/>
              <a:cs typeface="+mn-cs"/>
            </a:endParaRPr>
          </a:p>
          <a:p>
            <a:pPr fontAlgn="base"/>
            <a:r>
              <a:rPr lang="en-GB" sz="1200" b="0" i="0" kern="1200">
                <a:solidFill>
                  <a:schemeClr val="tx1"/>
                </a:solidFill>
                <a:effectLst/>
                <a:latin typeface="+mn-lt"/>
                <a:ea typeface="+mn-ea"/>
                <a:cs typeface="+mn-cs"/>
              </a:rPr>
              <a:t>CEED is the Centre for Educational Enhancement and Development (CEED) provides joined-up learning and teaching support to staff and students.</a:t>
            </a:r>
          </a:p>
          <a:p>
            <a:r>
              <a:rPr lang="en-GB"/>
              <a:t>CEED provides academic support for students through one to one appointments, mentoring programs and online resources. CEEDs webpage has lots of information of what is on offer and how to sign up. Please ask a Disability Adviser if you require more guidance on this.</a:t>
            </a:r>
          </a:p>
          <a:p>
            <a:endParaRPr lang="en-GB"/>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a:solidFill>
                  <a:schemeClr val="tx1"/>
                </a:solidFill>
                <a:effectLst/>
                <a:latin typeface="+mn-lt"/>
                <a:ea typeface="+mn-ea"/>
                <a:cs typeface="+mn-cs"/>
              </a:rPr>
              <a:t>Each school has a designated School Disability Co-Ordinator. You can find details of your schools coordinator and their contact details on the Disability pages on the University website. They role is to ensure that appropriate members of staff in their School check your support plan and make necessary reasonable adjustments, where they can. They also liaise regularly with the Disability Team in Student Services for ongoing advice and support on matters such as equality legislation and the University’s obligations.</a:t>
            </a:r>
          </a:p>
          <a:p>
            <a:endParaRPr lang="en-GB"/>
          </a:p>
          <a:p>
            <a:r>
              <a:rPr lang="en-GB"/>
              <a:t>Academic staff have dedicated office or class hours for students to discuss any concerns about modules you are undertaking such as sign up groups, reading lists, class discussions and coursework. Office hours are advertised in the module handbook. Some will be drop in and others may ask you to book a slot.</a:t>
            </a:r>
          </a:p>
          <a:p>
            <a:endParaRPr lang="en-GB"/>
          </a:p>
          <a:p>
            <a:r>
              <a:rPr lang="en-GB"/>
              <a:t>The Alternative Format Suite or AFS produces electronic accessible reading materials for students who have difficulties accessing print. Referrals to the AFS are made through the Disability Team</a:t>
            </a:r>
          </a:p>
        </p:txBody>
      </p:sp>
      <p:sp>
        <p:nvSpPr>
          <p:cNvPr id="4" name="Slide Number Placeholder 3"/>
          <p:cNvSpPr>
            <a:spLocks noGrp="1"/>
          </p:cNvSpPr>
          <p:nvPr>
            <p:ph type="sldNum" sz="quarter" idx="5"/>
          </p:nvPr>
        </p:nvSpPr>
        <p:spPr/>
        <p:txBody>
          <a:bodyPr/>
          <a:lstStyle/>
          <a:p>
            <a:fld id="{B115636D-943D-4BC8-B08E-7BCB3C08BDC2}" type="slidenum">
              <a:rPr lang="en-GB" smtClean="0"/>
              <a:t>15</a:t>
            </a:fld>
            <a:endParaRPr lang="en-GB"/>
          </a:p>
        </p:txBody>
      </p:sp>
    </p:spTree>
    <p:extLst>
      <p:ext uri="{BB962C8B-B14F-4D97-AF65-F5344CB8AC3E}">
        <p14:creationId xmlns:p14="http://schemas.microsoft.com/office/powerpoint/2010/main" val="1176907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115636D-943D-4BC8-B08E-7BCB3C08BDC2}" type="slidenum">
              <a:rPr lang="en-GB" smtClean="0"/>
              <a:t>17</a:t>
            </a:fld>
            <a:endParaRPr lang="en-GB"/>
          </a:p>
        </p:txBody>
      </p:sp>
    </p:spTree>
    <p:extLst>
      <p:ext uri="{BB962C8B-B14F-4D97-AF65-F5344CB8AC3E}">
        <p14:creationId xmlns:p14="http://schemas.microsoft.com/office/powerpoint/2010/main" val="1515298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Speaking</a:t>
            </a:r>
            <a:r>
              <a:rPr lang="en-GB" sz="1200" baseline="0" dirty="0"/>
              <a:t> today will be Michelle</a:t>
            </a:r>
            <a:r>
              <a:rPr lang="en-GB" dirty="0"/>
              <a:t> and Kate.</a:t>
            </a:r>
            <a:endParaRPr lang="en-GB" sz="1200" baseline="0" dirty="0"/>
          </a:p>
          <a:p>
            <a:endParaRPr lang="en-GB" sz="1200"/>
          </a:p>
          <a:p>
            <a:r>
              <a:rPr lang="en-GB" sz="1200" dirty="0"/>
              <a:t>We are a team of four Disability Advisers, our fellow Disability Advisers are Sheila Baillie and John Petrie. Our team is managed by Dr Fiona Whelan.</a:t>
            </a:r>
            <a:r>
              <a:rPr lang="en-GB" dirty="0"/>
              <a:t> </a:t>
            </a:r>
            <a:endParaRPr lang="en-GB" sz="1200" dirty="0">
              <a:cs typeface="Calibri"/>
            </a:endParaRPr>
          </a:p>
          <a:p>
            <a:endParaRPr lang="en-GB" sz="120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Student services</a:t>
            </a:r>
            <a:r>
              <a:rPr lang="en-GB" sz="1200" baseline="0" dirty="0"/>
              <a:t> is led by Dr Lara </a:t>
            </a:r>
            <a:r>
              <a:rPr lang="en-GB" sz="1200" baseline="0" dirty="0" err="1"/>
              <a:t>Meischke</a:t>
            </a:r>
            <a:r>
              <a:rPr lang="en-GB" sz="1200" baseline="0" dirty="0"/>
              <a:t>.</a:t>
            </a:r>
            <a:endParaRPr lang="en-GB" dirty="0">
              <a:cs typeface="Calibri"/>
            </a:endParaRPr>
          </a:p>
          <a:p>
            <a:endParaRPr lang="en-GB"/>
          </a:p>
          <a:p>
            <a:endParaRPr lang="en-GB"/>
          </a:p>
          <a:p>
            <a:endParaRPr lang="en-GB"/>
          </a:p>
        </p:txBody>
      </p:sp>
      <p:sp>
        <p:nvSpPr>
          <p:cNvPr id="4" name="Slide Number Placeholder 3"/>
          <p:cNvSpPr>
            <a:spLocks noGrp="1"/>
          </p:cNvSpPr>
          <p:nvPr>
            <p:ph type="sldNum" sz="quarter" idx="5"/>
          </p:nvPr>
        </p:nvSpPr>
        <p:spPr/>
        <p:txBody>
          <a:bodyPr/>
          <a:lstStyle/>
          <a:p>
            <a:fld id="{B115636D-943D-4BC8-B08E-7BCB3C08BDC2}" type="slidenum">
              <a:rPr lang="en-GB" smtClean="0"/>
              <a:t>2</a:t>
            </a:fld>
            <a:endParaRPr lang="en-GB"/>
          </a:p>
        </p:txBody>
      </p:sp>
    </p:spTree>
    <p:extLst>
      <p:ext uri="{BB962C8B-B14F-4D97-AF65-F5344CB8AC3E}">
        <p14:creationId xmlns:p14="http://schemas.microsoft.com/office/powerpoint/2010/main" val="3057709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understand that</a:t>
            </a:r>
            <a:r>
              <a:rPr lang="en-GB" baseline="0" dirty="0"/>
              <a:t> you may have specific questions regarding </a:t>
            </a:r>
            <a:r>
              <a:rPr lang="en-GB" dirty="0"/>
              <a:t>coronavirus</a:t>
            </a:r>
            <a:r>
              <a:rPr lang="en-GB" baseline="0" dirty="0"/>
              <a:t> and would therefore highly recommend viewing </a:t>
            </a:r>
            <a:r>
              <a:rPr lang="en-GB" dirty="0"/>
              <a:t>the University's dedicated pre-arrival and </a:t>
            </a:r>
            <a:r>
              <a:rPr lang="en-GB" baseline="0" dirty="0"/>
              <a:t>coronavirus information </a:t>
            </a:r>
            <a:r>
              <a:rPr lang="en-GB" dirty="0"/>
              <a:t>pages</a:t>
            </a:r>
            <a:r>
              <a:rPr lang="en-GB" baseline="0" dirty="0"/>
              <a:t>.</a:t>
            </a:r>
            <a:r>
              <a:rPr lang="en-GB" dirty="0"/>
              <a:t> </a:t>
            </a:r>
            <a:endParaRPr lang="en-GB" baseline="0" dirty="0"/>
          </a:p>
          <a:p>
            <a:endParaRPr lang="en-GB" baseline="0" dirty="0">
              <a:cs typeface="Calibri"/>
            </a:endParaRPr>
          </a:p>
          <a:p>
            <a:r>
              <a:rPr lang="en-GB" dirty="0">
                <a:cs typeface="Calibri"/>
              </a:rPr>
              <a:t>All students must complete the pre-arrival checklist for 21/22 which</a:t>
            </a:r>
            <a:r>
              <a:rPr lang="en-GB" dirty="0"/>
              <a:t> includes allows you enter detail on your study plans, your study location, if you need to isolate or quarantine on arrival, request isolation accommodation, request managed quarantine, book travel and arrival slots and update your vaccination status. Students are asked to provide as much information as possible and also update their details if their circumstances change.</a:t>
            </a:r>
            <a:endParaRPr lang="en-GB" dirty="0">
              <a:cs typeface="Calibri"/>
            </a:endParaRPr>
          </a:p>
          <a:p>
            <a:endParaRPr lang="en-GB" dirty="0">
              <a:cs typeface="Calibri"/>
            </a:endParaRPr>
          </a:p>
          <a:p>
            <a:r>
              <a:rPr lang="en-GB" dirty="0"/>
              <a:t>The University will offer dual mode teaching in 2021-2022. This will allow students who are unable to attend in-person classes to start their studies through a blend of pre-recorded content and live, interactive online sessions. The University hopes that you will be able to travel to St Andrews and begin in-person learning as soon as it is possible to do so. For some, this may mean starting your studies online and then changing to in-person learning.</a:t>
            </a:r>
            <a:endParaRPr lang="en-GB" dirty="0">
              <a:cs typeface="Calibri"/>
            </a:endParaRPr>
          </a:p>
          <a:p>
            <a:endParaRPr lang="en-GB" dirty="0">
              <a:cs typeface="Calibri"/>
            </a:endParaRPr>
          </a:p>
          <a:p>
            <a:r>
              <a:rPr lang="en-GB" dirty="0"/>
              <a:t>If you plan to study online away from St Andrews all semester 1, you only need to complete task 1 in the checklist: ‘Update your study plans and your study location details’. Online study is not available to students studying BSc Hons Medicine or the Graduate Entry to Medicine (</a:t>
            </a:r>
            <a:r>
              <a:rPr lang="en-GB" dirty="0" err="1"/>
              <a:t>ScotGEM</a:t>
            </a:r>
            <a:r>
              <a:rPr lang="en-GB" dirty="0"/>
              <a:t>) programme.</a:t>
            </a:r>
            <a:endParaRPr lang="en-GB" dirty="0">
              <a:cs typeface="Calibri"/>
            </a:endParaRPr>
          </a:p>
          <a:p>
            <a:endParaRPr lang="en-GB" dirty="0">
              <a:cs typeface="Calibri"/>
            </a:endParaRPr>
          </a:p>
          <a:p>
            <a:r>
              <a:rPr lang="en-GB" dirty="0"/>
              <a:t>Students do not need to request permission to study online, but are required to keep their study location details up to date. It is especially important that the University is informed if any student intends to switch between online study and in-person learning, or vice versa. If your circumstances change before the start of semester, please update your study location details through </a:t>
            </a:r>
            <a:r>
              <a:rPr lang="en-GB" dirty="0" err="1"/>
              <a:t>MySaint</a:t>
            </a:r>
            <a:r>
              <a:rPr lang="en-GB" dirty="0"/>
              <a:t>. </a:t>
            </a:r>
            <a:endParaRPr lang="en-GB" dirty="0">
              <a:cs typeface="Calibri"/>
            </a:endParaRPr>
          </a:p>
          <a:p>
            <a:endParaRPr lang="en-GB" dirty="0"/>
          </a:p>
          <a:p>
            <a:r>
              <a:rPr lang="en-GB" dirty="0"/>
              <a:t>The University coronavirus pages include a </a:t>
            </a:r>
            <a:r>
              <a:rPr lang="en-GB" baseline="0" dirty="0"/>
              <a:t>host of information</a:t>
            </a:r>
            <a:r>
              <a:rPr lang="en-GB" dirty="0"/>
              <a:t>, including detail on how to access covid testing, the University covid code, latest covid numbers, vaccinations, wellbeing resources, and teaching in 21/22. </a:t>
            </a:r>
            <a:r>
              <a:rPr lang="en-GB" baseline="0" dirty="0"/>
              <a:t>There is also a section on frequently asked questions that may be helpful to read through.</a:t>
            </a:r>
            <a:endParaRPr lang="en-GB" baseline="0" dirty="0">
              <a:cs typeface="Calibri"/>
            </a:endParaRPr>
          </a:p>
          <a:p>
            <a:endParaRPr lang="en-GB" baseline="0" dirty="0"/>
          </a:p>
          <a:p>
            <a:r>
              <a:rPr lang="en-GB" baseline="0" dirty="0"/>
              <a:t>The changing nature of the COVID -19 situation means that the central premise of all these guides is that you should check the most recent Scottish Government guidelines before travel and that you must understand the latest quarantine requirements. </a:t>
            </a:r>
          </a:p>
          <a:p>
            <a:endParaRPr lang="en-GB" baseline="0" dirty="0"/>
          </a:p>
          <a:p>
            <a:r>
              <a:rPr lang="en-GB" baseline="0" dirty="0"/>
              <a:t>Both webpages have been hyperlinked in this presentation for you but can also be found by accessing the University’s main landing page st-andrews.ac.uk and then clicking the link</a:t>
            </a:r>
            <a:r>
              <a:rPr lang="en-GB" dirty="0"/>
              <a:t> Pre-arrival information for 2021-22.</a:t>
            </a:r>
            <a:endParaRPr lang="en-GB" dirty="0">
              <a:cs typeface="Calibri"/>
            </a:endParaRPr>
          </a:p>
        </p:txBody>
      </p:sp>
      <p:sp>
        <p:nvSpPr>
          <p:cNvPr id="4" name="Slide Number Placeholder 3"/>
          <p:cNvSpPr>
            <a:spLocks noGrp="1"/>
          </p:cNvSpPr>
          <p:nvPr>
            <p:ph type="sldNum" sz="quarter" idx="10"/>
          </p:nvPr>
        </p:nvSpPr>
        <p:spPr/>
        <p:txBody>
          <a:bodyPr/>
          <a:lstStyle/>
          <a:p>
            <a:fld id="{B115636D-943D-4BC8-B08E-7BCB3C08BDC2}" type="slidenum">
              <a:rPr lang="en-GB" smtClean="0"/>
              <a:t>3</a:t>
            </a:fld>
            <a:endParaRPr lang="en-GB"/>
          </a:p>
        </p:txBody>
      </p:sp>
    </p:spTree>
    <p:extLst>
      <p:ext uri="{BB962C8B-B14F-4D97-AF65-F5344CB8AC3E}">
        <p14:creationId xmlns:p14="http://schemas.microsoft.com/office/powerpoint/2010/main" val="3477047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If you haven’t done so already, we advise that you get in touch with a Disability Adviser as soon as possible, ideally before your course commences, so that we can discuss your support requirements</a:t>
            </a:r>
            <a:r>
              <a:rPr lang="en-GB" sz="1200" baseline="0"/>
              <a:t> and start getting arrangements in place. </a:t>
            </a:r>
            <a:endParaRPr lang="en-GB"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p>
            <a:pPr>
              <a:defRPr/>
            </a:pPr>
            <a:r>
              <a:rPr lang="en-GB" sz="1200"/>
              <a:t>The Disability Team offers a wide range of services including support for students to access their course of study, creating support plans for teaching and exam arrangements, liaising with the accommodation team,</a:t>
            </a:r>
            <a:r>
              <a:rPr lang="en-GB" sz="1200" baseline="0"/>
              <a:t> </a:t>
            </a:r>
            <a:r>
              <a:rPr lang="en-GB"/>
              <a:t>timetabling team, liaising </a:t>
            </a:r>
            <a:r>
              <a:rPr lang="en-GB" sz="1200" baseline="0"/>
              <a:t>with a</a:t>
            </a:r>
            <a:r>
              <a:rPr lang="en-GB" sz="1200"/>
              <a:t>cademic staff in schools and providing advice on</a:t>
            </a:r>
            <a:r>
              <a:rPr lang="en-GB" sz="1200" baseline="0"/>
              <a:t> and assistance with applications for </a:t>
            </a:r>
            <a:r>
              <a:rPr lang="en-GB" sz="1200"/>
              <a:t>Disabled Student’s Allowance. This</a:t>
            </a:r>
            <a:r>
              <a:rPr lang="en-GB" sz="1200" baseline="0"/>
              <a:t> is government funding that is available</a:t>
            </a:r>
            <a:r>
              <a:rPr lang="en-GB" sz="1200"/>
              <a:t> for UK students only, if eligible.</a:t>
            </a:r>
            <a:r>
              <a:rPr lang="en-GB"/>
              <a:t> </a:t>
            </a:r>
            <a:endParaRPr lang="en-GB"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p>
            <a:pPr>
              <a:defRPr/>
            </a:pPr>
            <a:r>
              <a:rPr lang="en-GB" sz="1200"/>
              <a:t>Okay, so step one and to let us know that you have a disability we would</a:t>
            </a:r>
            <a:r>
              <a:rPr lang="en-GB" sz="1200" baseline="0"/>
              <a:t> ask that you enter your information in one of the following points: when applying by noting in your UCAS application, when completing matriculation, by updating your </a:t>
            </a:r>
            <a:r>
              <a:rPr lang="en-GB" sz="1200" baseline="0" err="1"/>
              <a:t>MySaint</a:t>
            </a:r>
            <a:r>
              <a:rPr lang="en-GB" sz="1200" baseline="0"/>
              <a:t> account (which is open to do this for the first few weeks) or by simply getting in touch. Details on how to contact us are on the slide. Once you have declared a disability with us you will then receive information throughout the semester from us.</a:t>
            </a:r>
            <a:r>
              <a:rPr lang="en-GB"/>
              <a:t> </a:t>
            </a:r>
            <a:endParaRPr lang="en-GB"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Then step two would be to formally register with the Disability Team. To</a:t>
            </a:r>
            <a:r>
              <a:rPr lang="en-GB" sz="1200" baseline="0"/>
              <a:t> do this,</a:t>
            </a:r>
            <a:r>
              <a:rPr lang="en-GB" sz="1200"/>
              <a:t> we require relevant documentation relating to your condition so that we can</a:t>
            </a:r>
            <a:r>
              <a:rPr lang="en-GB" sz="1200" baseline="0"/>
              <a:t> review and advise appropriate support for you</a:t>
            </a:r>
            <a:r>
              <a:rPr lang="en-GB" sz="1200"/>
              <a:t>. This could be in the</a:t>
            </a:r>
            <a:r>
              <a:rPr lang="en-GB" sz="1200" baseline="0"/>
              <a:t> form of a letter from a</a:t>
            </a:r>
            <a:r>
              <a:rPr lang="en-GB" sz="1400" b="0" i="0" kern="1200">
                <a:solidFill>
                  <a:schemeClr val="tx1"/>
                </a:solidFill>
                <a:effectLst/>
                <a:latin typeface="+mn-lt"/>
                <a:ea typeface="+mn-ea"/>
                <a:cs typeface="+mn-cs"/>
              </a:rPr>
              <a:t> GP, consultant or educational psychologist. </a:t>
            </a:r>
            <a:r>
              <a:rPr lang="en-GB" sz="1600" b="0" i="0" kern="1200">
                <a:solidFill>
                  <a:schemeClr val="tx1"/>
                </a:solidFill>
                <a:effectLst/>
                <a:latin typeface="+mn-lt"/>
                <a:ea typeface="+mn-ea"/>
                <a:cs typeface="+mn-cs"/>
              </a:rPr>
              <a:t>You </a:t>
            </a:r>
            <a:r>
              <a:rPr lang="en-GB" sz="1400"/>
              <a:t>can send us this information in advance of arriving in St Andrews. </a:t>
            </a:r>
            <a:endParaRPr lang="en-GB" sz="1400" b="0" i="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0"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a:solidFill>
                  <a:schemeClr val="tx1"/>
                </a:solidFill>
                <a:effectLst/>
                <a:latin typeface="+mn-lt"/>
                <a:ea typeface="+mn-ea"/>
                <a:cs typeface="+mn-cs"/>
              </a:rPr>
              <a:t>If you have queries on your ability to provide supporting evidence again we would encourage you to get in touch to discuss this with us.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Disability Students Allowance</a:t>
            </a:r>
            <a:r>
              <a:rPr lang="en-GB" sz="1200" baseline="0"/>
              <a:t>  is specific government funding that is available to UK students and is specifically to cover any extra study-related costs due to a disability. This is a non-repayable allowance.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If you have already applied and completed a Disabled Students’ Allowance Needs Assessment, then please send us a copy of your report and DSA award letter so that we can help arrange the recommended support before you arrive.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There is lots of information on our webpages but if you have a specific question, require additional information or would like to arrange an appointment to speak with a Disability Adviser, you can call us on 01334 462720 or email </a:t>
            </a:r>
            <a:r>
              <a:rPr lang="en-GB" sz="1200" dirty="0">
                <a:hlinkClick r:id="rId3"/>
              </a:rPr>
              <a:t>disability@st-andrews.ac.uk</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To ensure your support plan is put in place in good time, please make sure you get in touch with us. </a:t>
            </a:r>
          </a:p>
          <a:p>
            <a:endParaRPr lang="en-GB"/>
          </a:p>
        </p:txBody>
      </p:sp>
      <p:sp>
        <p:nvSpPr>
          <p:cNvPr id="4" name="Slide Number Placeholder 3"/>
          <p:cNvSpPr>
            <a:spLocks noGrp="1"/>
          </p:cNvSpPr>
          <p:nvPr>
            <p:ph type="sldNum" sz="quarter" idx="5"/>
          </p:nvPr>
        </p:nvSpPr>
        <p:spPr/>
        <p:txBody>
          <a:bodyPr/>
          <a:lstStyle/>
          <a:p>
            <a:fld id="{B115636D-943D-4BC8-B08E-7BCB3C08BDC2}" type="slidenum">
              <a:rPr lang="en-GB" smtClean="0"/>
              <a:t>4</a:t>
            </a:fld>
            <a:endParaRPr lang="en-GB"/>
          </a:p>
        </p:txBody>
      </p:sp>
    </p:spTree>
    <p:extLst>
      <p:ext uri="{BB962C8B-B14F-4D97-AF65-F5344CB8AC3E}">
        <p14:creationId xmlns:p14="http://schemas.microsoft.com/office/powerpoint/2010/main" val="2630838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GB" sz="1200" dirty="0"/>
              <a:t>The Disability Team are part of a larger team here in Student Services. We have buildings at Eden Court on the Scores and at the ASC on North Street. Sometimes Advisers work in other locations around campus to offer a variety of appointment options. </a:t>
            </a:r>
            <a:r>
              <a:rPr lang="en-GB" sz="1200">
                <a:solidFill>
                  <a:srgbClr val="FF0000"/>
                </a:solidFill>
              </a:rPr>
              <a:t>However,</a:t>
            </a:r>
            <a:r>
              <a:rPr lang="en-GB" sz="1200" baseline="0">
                <a:solidFill>
                  <a:srgbClr val="FF0000"/>
                </a:solidFill>
              </a:rPr>
              <a:t> please note that at present, due to COVID-19 face-to-face meetings </a:t>
            </a:r>
            <a:r>
              <a:rPr lang="en-GB">
                <a:solidFill>
                  <a:srgbClr val="FF0000"/>
                </a:solidFill>
              </a:rPr>
              <a:t>are </a:t>
            </a:r>
            <a:r>
              <a:rPr lang="en-GB" sz="1200" baseline="0">
                <a:solidFill>
                  <a:srgbClr val="FF0000"/>
                </a:solidFill>
              </a:rPr>
              <a:t>suspended</a:t>
            </a:r>
            <a:r>
              <a:rPr lang="en-GB">
                <a:solidFill>
                  <a:srgbClr val="FF0000"/>
                </a:solidFill>
              </a:rPr>
              <a:t> and unlikely to take place in semester one</a:t>
            </a:r>
            <a:r>
              <a:rPr lang="en-GB" sz="1200" baseline="0">
                <a:solidFill>
                  <a:srgbClr val="FF0000"/>
                </a:solidFill>
              </a:rPr>
              <a:t>. You can speak to us via email, telephone or video appointments.</a:t>
            </a:r>
            <a:r>
              <a:rPr lang="en-GB">
                <a:solidFill>
                  <a:srgbClr val="FF0000"/>
                </a:solidFill>
              </a:rPr>
              <a:t> </a:t>
            </a:r>
            <a:endParaRPr lang="en-GB" sz="1200">
              <a:solidFill>
                <a:srgbClr val="FF0000"/>
              </a:solidFill>
            </a:endParaRPr>
          </a:p>
          <a:p>
            <a:pPr marL="0" indent="0">
              <a:lnSpc>
                <a:spcPct val="120000"/>
              </a:lnSpc>
              <a:buNone/>
            </a:pPr>
            <a:endParaRPr lang="en-GB" sz="1200"/>
          </a:p>
          <a:p>
            <a:pPr marL="0" indent="0">
              <a:lnSpc>
                <a:spcPct val="120000"/>
              </a:lnSpc>
              <a:buNone/>
            </a:pPr>
            <a:r>
              <a:rPr lang="en-GB" sz="1200"/>
              <a:t>Student Services help with a whole host of matters.</a:t>
            </a:r>
            <a:r>
              <a:rPr lang="en-GB" sz="1200" baseline="0"/>
              <a:t> A</a:t>
            </a:r>
            <a:r>
              <a:rPr lang="en-GB" sz="1200"/>
              <a:t>cademic and non-academic questions. Services offered to students</a:t>
            </a:r>
            <a:r>
              <a:rPr lang="en-GB" sz="1200" baseline="0"/>
              <a:t> </a:t>
            </a:r>
            <a:r>
              <a:rPr lang="en-GB" sz="1200"/>
              <a:t>include money advice, wellbeing support, counselling, mental health support, international advice, the Wardennial service and we also have our Health Hub. We can refer you to services as appropriate.</a:t>
            </a:r>
          </a:p>
          <a:p>
            <a:pPr marL="0" indent="0">
              <a:lnSpc>
                <a:spcPct val="120000"/>
              </a:lnSpc>
              <a:buNone/>
            </a:pPr>
            <a:endParaRPr lang="en-GB" sz="1200"/>
          </a:p>
          <a:p>
            <a:pPr marL="0" indent="0">
              <a:lnSpc>
                <a:spcPct val="120000"/>
              </a:lnSpc>
              <a:buNone/>
            </a:pPr>
            <a:r>
              <a:rPr lang="en-GB" sz="1200"/>
              <a:t>The University's Student Health Hub, is an office located in the local community hospital. It</a:t>
            </a:r>
            <a:r>
              <a:rPr lang="en-GB" sz="1200" baseline="0"/>
              <a:t> is currently being virtually staffed by our colleagues Mandy Daykin and Karen Dickerson. </a:t>
            </a:r>
            <a:r>
              <a:rPr lang="en-GB" sz="1200"/>
              <a:t> For any queries regarding healthcare this</a:t>
            </a:r>
            <a:r>
              <a:rPr lang="en-GB" sz="1200" baseline="0"/>
              <a:t> is a good place to start. </a:t>
            </a:r>
            <a:r>
              <a:rPr lang="en-GB" sz="1200"/>
              <a:t>They can help you access health advice by assisting with registering with the local</a:t>
            </a:r>
            <a:r>
              <a:rPr lang="en-GB" sz="1200" baseline="0"/>
              <a:t> GP’s</a:t>
            </a:r>
            <a:r>
              <a:rPr lang="en-GB" sz="1200"/>
              <a:t>. Make sure to also check out the Student Health app! This is a great resource</a:t>
            </a:r>
            <a:r>
              <a:rPr lang="en-GB" sz="1200" baseline="0"/>
              <a:t> to </a:t>
            </a:r>
            <a:r>
              <a:rPr lang="en-GB" sz="1200"/>
              <a:t>help with self-diagnosis and management of some symptoms. For more information please be sure to check out the advise and support</a:t>
            </a:r>
            <a:r>
              <a:rPr lang="en-GB" sz="1200" baseline="0"/>
              <a:t> webpages.</a:t>
            </a:r>
            <a:endParaRPr lang="en-GB" sz="1200"/>
          </a:p>
          <a:p>
            <a:pPr marL="0" indent="0">
              <a:lnSpc>
                <a:spcPct val="120000"/>
              </a:lnSpc>
              <a:buNone/>
            </a:pPr>
            <a:endParaRPr lang="en-GB" sz="1200"/>
          </a:p>
          <a:p>
            <a:pPr marL="0" indent="0">
              <a:lnSpc>
                <a:spcPct val="120000"/>
              </a:lnSpc>
              <a:buNone/>
            </a:pPr>
            <a:r>
              <a:rPr lang="en-GB" sz="1200"/>
              <a:t>There are also other</a:t>
            </a:r>
            <a:r>
              <a:rPr lang="en-GB" sz="1200" baseline="0"/>
              <a:t> people that can help you such as the Chaplaincy, who sees people of all or no faiths, disability coordinators in academic schools and also school office staff. Please check out your schools webpage for information on who to contact in your school. </a:t>
            </a:r>
            <a:endParaRPr lang="en-GB" sz="1200"/>
          </a:p>
          <a:p>
            <a:pPr marL="0" indent="0">
              <a:lnSpc>
                <a:spcPct val="120000"/>
              </a:lnSpc>
              <a:buNone/>
            </a:pPr>
            <a:endParaRPr lang="en-GB"/>
          </a:p>
          <a:p>
            <a:endParaRPr lang="en-GB"/>
          </a:p>
        </p:txBody>
      </p:sp>
      <p:sp>
        <p:nvSpPr>
          <p:cNvPr id="4" name="Slide Number Placeholder 3"/>
          <p:cNvSpPr>
            <a:spLocks noGrp="1"/>
          </p:cNvSpPr>
          <p:nvPr>
            <p:ph type="sldNum" sz="quarter" idx="5"/>
          </p:nvPr>
        </p:nvSpPr>
        <p:spPr/>
        <p:txBody>
          <a:bodyPr/>
          <a:lstStyle/>
          <a:p>
            <a:fld id="{B115636D-943D-4BC8-B08E-7BCB3C08BDC2}" type="slidenum">
              <a:rPr lang="en-GB" smtClean="0"/>
              <a:t>5</a:t>
            </a:fld>
            <a:endParaRPr lang="en-GB"/>
          </a:p>
        </p:txBody>
      </p:sp>
    </p:spTree>
    <p:extLst>
      <p:ext uri="{BB962C8B-B14F-4D97-AF65-F5344CB8AC3E}">
        <p14:creationId xmlns:p14="http://schemas.microsoft.com/office/powerpoint/2010/main" val="993942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pPr>
            <a:r>
              <a:rPr lang="en-GB" dirty="0"/>
              <a:t>In our previous webinar we spoke about Matriculation. </a:t>
            </a:r>
            <a:endParaRPr lang="en-GB"/>
          </a:p>
          <a:p>
            <a:pPr>
              <a:lnSpc>
                <a:spcPct val="120000"/>
              </a:lnSpc>
              <a:buFont typeface="Courier New" panose="02070309020205020404" pitchFamily="49" charset="0"/>
              <a:buNone/>
            </a:pPr>
            <a:endParaRPr lang="en-GB"/>
          </a:p>
          <a:p>
            <a:pPr>
              <a:lnSpc>
                <a:spcPct val="120000"/>
              </a:lnSpc>
            </a:pPr>
            <a:r>
              <a:rPr lang="en-GB" dirty="0"/>
              <a:t>The final part of the matriculation process is where you will meet online with your Academic adviser to make your module choices. </a:t>
            </a:r>
            <a:endParaRPr lang="en-GB" dirty="0">
              <a:cs typeface="Calibri"/>
            </a:endParaRPr>
          </a:p>
          <a:p>
            <a:pPr>
              <a:lnSpc>
                <a:spcPct val="120000"/>
              </a:lnSpc>
              <a:buFont typeface="Courier New" panose="02070309020205020404" pitchFamily="49" charset="0"/>
              <a:buNone/>
            </a:pPr>
            <a:endParaRPr lang="en-GB" sz="1200" b="0" i="0" kern="1200">
              <a:solidFill>
                <a:schemeClr val="tx1"/>
              </a:solidFill>
              <a:effectLst/>
              <a:latin typeface="+mn-lt"/>
              <a:ea typeface="+mn-ea"/>
              <a:cs typeface="+mn-cs"/>
            </a:endParaRPr>
          </a:p>
          <a:p>
            <a:r>
              <a:rPr lang="en-GB" b="0" i="0" kern="1200" dirty="0">
                <a:effectLst/>
              </a:rPr>
              <a:t>Advising </a:t>
            </a:r>
            <a:r>
              <a:rPr lang="en-GB" dirty="0"/>
              <a:t>meetings </a:t>
            </a:r>
            <a:r>
              <a:rPr lang="en-GB" b="0" i="0" kern="1200" dirty="0">
                <a:effectLst/>
              </a:rPr>
              <a:t>take place </a:t>
            </a:r>
            <a:r>
              <a:rPr lang="en-GB" dirty="0"/>
              <a:t>during </a:t>
            </a:r>
            <a:r>
              <a:rPr lang="en-GB" u="sng" dirty="0">
                <a:hlinkClick r:id="rId3"/>
              </a:rPr>
              <a:t>orientation</a:t>
            </a:r>
            <a:r>
              <a:rPr lang="en-GB" dirty="0"/>
              <a:t>. Your Adviser of Studies will be allocated during the second half of August.</a:t>
            </a:r>
            <a:endParaRPr lang="en-GB" dirty="0">
              <a:cs typeface="Calibri"/>
            </a:endParaRPr>
          </a:p>
          <a:p>
            <a:endParaRPr lang="en-GB" dirty="0"/>
          </a:p>
          <a:p>
            <a:r>
              <a:rPr lang="en-GB" dirty="0"/>
              <a:t>In September 2021 meetings will take place via Microsoft Teams*. You </a:t>
            </a:r>
            <a:r>
              <a:rPr lang="en-GB" b="1" dirty="0"/>
              <a:t>must</a:t>
            </a:r>
            <a:r>
              <a:rPr lang="en-GB" dirty="0"/>
              <a:t> have a Teams meeting with </a:t>
            </a:r>
            <a:r>
              <a:rPr lang="en-GB" b="0" i="0" kern="1200" dirty="0">
                <a:effectLst/>
              </a:rPr>
              <a:t>your Adviser of</a:t>
            </a:r>
            <a:r>
              <a:rPr lang="en-GB" dirty="0"/>
              <a:t> </a:t>
            </a:r>
            <a:r>
              <a:rPr lang="en-GB" b="0" i="0" kern="1200" dirty="0">
                <a:effectLst/>
              </a:rPr>
              <a:t>Studies</a:t>
            </a:r>
            <a:r>
              <a:rPr lang="en-GB" dirty="0"/>
              <a:t>.</a:t>
            </a:r>
            <a:r>
              <a:rPr lang="en-GB" b="0" i="0" kern="1200" dirty="0">
                <a:effectLst/>
              </a:rPr>
              <a:t> </a:t>
            </a:r>
            <a:r>
              <a:rPr lang="en-GB" dirty="0"/>
              <a:t>You </a:t>
            </a:r>
            <a:r>
              <a:rPr lang="en-GB" b="0" i="0" kern="1200" dirty="0">
                <a:effectLst/>
              </a:rPr>
              <a:t>will </a:t>
            </a:r>
            <a:r>
              <a:rPr lang="en-GB" dirty="0"/>
              <a:t>receive an email in late August giving details </a:t>
            </a:r>
            <a:r>
              <a:rPr lang="en-GB" b="0" i="0" kern="1200" dirty="0">
                <a:effectLst/>
              </a:rPr>
              <a:t>of </a:t>
            </a:r>
            <a:r>
              <a:rPr lang="en-GB" dirty="0"/>
              <a:t>the process for booking a date and time for your Teams meeting</a:t>
            </a:r>
            <a:r>
              <a:rPr lang="en-GB" b="0" i="0" kern="1200" dirty="0">
                <a:effectLst/>
              </a:rPr>
              <a:t>.</a:t>
            </a:r>
            <a:r>
              <a:rPr lang="en-GB" dirty="0"/>
              <a:t> </a:t>
            </a:r>
            <a:endParaRPr lang="en-GB" dirty="0">
              <a:cs typeface="Calibri"/>
            </a:endParaRPr>
          </a:p>
          <a:p>
            <a:pPr>
              <a:lnSpc>
                <a:spcPct val="120000"/>
              </a:lnSpc>
              <a:buFont typeface="Courier New" panose="02070309020205020404" pitchFamily="49" charset="0"/>
              <a:buNone/>
            </a:pPr>
            <a:endParaRPr lang="en-GB" sz="1200" b="0" i="0" kern="1200" dirty="0">
              <a:solidFill>
                <a:schemeClr val="tx1"/>
              </a:solidFill>
              <a:effectLst/>
              <a:latin typeface="+mn-lt"/>
              <a:cs typeface="Calibri"/>
            </a:endParaRPr>
          </a:p>
          <a:p>
            <a:pPr>
              <a:lnSpc>
                <a:spcPct val="120000"/>
              </a:lnSpc>
            </a:pPr>
            <a:r>
              <a:rPr lang="en-GB" dirty="0"/>
              <a:t>In order to get the most from your meeting with your Adviser of Studies, it is important that you have done some initial research and thinking about your </a:t>
            </a:r>
            <a:r>
              <a:rPr lang="en-GB" u="sng" dirty="0">
                <a:hlinkClick r:id="rId4"/>
              </a:rPr>
              <a:t>module choices</a:t>
            </a:r>
            <a:r>
              <a:rPr lang="en-GB" dirty="0"/>
              <a:t> prior to your meeting, and submitted provisional choices during the </a:t>
            </a:r>
            <a:r>
              <a:rPr lang="en-GB" u="sng" dirty="0">
                <a:hlinkClick r:id="rId5"/>
              </a:rPr>
              <a:t>pre-advising</a:t>
            </a:r>
            <a:r>
              <a:rPr lang="en-GB" dirty="0"/>
              <a:t> process. Further details of degree programmes and modules, including compulsory modules, can be found by searching or browsing the online </a:t>
            </a:r>
            <a:r>
              <a:rPr lang="en-GB" u="sng" dirty="0">
                <a:hlinkClick r:id="rId6"/>
              </a:rPr>
              <a:t>course catalogue</a:t>
            </a:r>
            <a:r>
              <a:rPr lang="en-GB" dirty="0"/>
              <a:t>. Additional information is also available on </a:t>
            </a:r>
            <a:r>
              <a:rPr lang="en-GB" u="sng" dirty="0">
                <a:hlinkClick r:id="rId7"/>
              </a:rPr>
              <a:t>school web pages</a:t>
            </a:r>
            <a:r>
              <a:rPr lang="en-GB" dirty="0"/>
              <a:t>.</a:t>
            </a:r>
            <a:endParaRPr lang="en-GB" dirty="0">
              <a:cs typeface="Calibri" panose="020F0502020204030204"/>
            </a:endParaRPr>
          </a:p>
          <a:p>
            <a:pPr>
              <a:lnSpc>
                <a:spcPct val="120000"/>
              </a:lnSpc>
            </a:pPr>
            <a:endParaRPr lang="en-GB" dirty="0">
              <a:cs typeface="Calibri" panose="020F0502020204030204"/>
            </a:endParaRPr>
          </a:p>
          <a:p>
            <a:pPr>
              <a:lnSpc>
                <a:spcPct val="120000"/>
              </a:lnSpc>
            </a:pPr>
            <a:endParaRPr lang="en-GB"/>
          </a:p>
          <a:p>
            <a:pPr>
              <a:lnSpc>
                <a:spcPct val="120000"/>
              </a:lnSpc>
            </a:pPr>
            <a:r>
              <a:rPr lang="en-GB" dirty="0"/>
              <a:t>Medical students will have their modules automatically entered into their timetable but will still have to meet with their personal tutors. </a:t>
            </a:r>
            <a:endParaRPr lang="en-GB" dirty="0">
              <a:cs typeface="Calibri"/>
            </a:endParaRPr>
          </a:p>
          <a:p>
            <a:pPr>
              <a:buFont typeface="Courier New" panose="02070309020205020404" pitchFamily="49" charset="0"/>
              <a:buChar char="o"/>
            </a:pPr>
            <a:endParaRPr lang="en-GB"/>
          </a:p>
          <a:p>
            <a:pPr>
              <a:lnSpc>
                <a:spcPct val="120000"/>
              </a:lnSpc>
              <a:buFont typeface="Courier New" panose="02070309020205020404" pitchFamily="49" charset="0"/>
              <a:buNone/>
            </a:pPr>
            <a:r>
              <a:rPr lang="en-GB" dirty="0"/>
              <a:t>It is very important that you attend this appointment as failure to attend may mean you have little or no choice of the modules you take. You will not be fully matriculated until you have attended academic advising.</a:t>
            </a:r>
            <a:endParaRPr lang="en-GB" dirty="0">
              <a:cs typeface="Calibri"/>
            </a:endParaRPr>
          </a:p>
          <a:p>
            <a:endParaRPr lang="en-GB"/>
          </a:p>
        </p:txBody>
      </p:sp>
      <p:sp>
        <p:nvSpPr>
          <p:cNvPr id="4" name="Slide Number Placeholder 3"/>
          <p:cNvSpPr>
            <a:spLocks noGrp="1"/>
          </p:cNvSpPr>
          <p:nvPr>
            <p:ph type="sldNum" sz="quarter" idx="5"/>
          </p:nvPr>
        </p:nvSpPr>
        <p:spPr/>
        <p:txBody>
          <a:bodyPr/>
          <a:lstStyle/>
          <a:p>
            <a:fld id="{B115636D-943D-4BC8-B08E-7BCB3C08BDC2}" type="slidenum">
              <a:rPr lang="en-GB" smtClean="0"/>
              <a:t>6</a:t>
            </a:fld>
            <a:endParaRPr lang="en-GB"/>
          </a:p>
        </p:txBody>
      </p:sp>
    </p:spTree>
    <p:extLst>
      <p:ext uri="{BB962C8B-B14F-4D97-AF65-F5344CB8AC3E}">
        <p14:creationId xmlns:p14="http://schemas.microsoft.com/office/powerpoint/2010/main" val="909657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Courier New" panose="02070309020205020404" pitchFamily="49" charset="0"/>
              <a:buNone/>
            </a:pPr>
            <a:r>
              <a:rPr lang="en-GB"/>
              <a:t>You can find information about your timetable by clicking on the hyperlink. From this page you will be able to access module timetable information.</a:t>
            </a:r>
          </a:p>
          <a:p>
            <a:pPr fontAlgn="base">
              <a:buFont typeface="Courier New" panose="02070309020205020404" pitchFamily="49" charset="0"/>
              <a:buChar char="o"/>
            </a:pPr>
            <a:endParaRPr lang="en-GB"/>
          </a:p>
          <a:p>
            <a:pPr fontAlgn="base">
              <a:lnSpc>
                <a:spcPct val="120000"/>
              </a:lnSpc>
              <a:buFont typeface="Courier New" panose="02070309020205020404" pitchFamily="49" charset="0"/>
              <a:buNone/>
            </a:pPr>
            <a:r>
              <a:rPr lang="en-GB" b="0"/>
              <a:t>Your personal timetable will be available through </a:t>
            </a:r>
            <a:r>
              <a:rPr lang="en-GB" b="0" u="sng">
                <a:hlinkClick r:id="rId3"/>
              </a:rPr>
              <a:t>My Saint</a:t>
            </a:r>
            <a:r>
              <a:rPr lang="en-GB" b="0"/>
              <a:t> and is located in the 'Events' tab. </a:t>
            </a:r>
          </a:p>
          <a:p>
            <a:pPr fontAlgn="base">
              <a:lnSpc>
                <a:spcPct val="120000"/>
              </a:lnSpc>
              <a:buFont typeface="Courier New" panose="02070309020205020404" pitchFamily="49" charset="0"/>
              <a:buNone/>
            </a:pPr>
            <a:r>
              <a:rPr lang="en-GB" b="0"/>
              <a:t>This will show all your core activities for the modules you are enrolled on in the current semester, but it will only display once you have completed advising. </a:t>
            </a:r>
          </a:p>
          <a:p>
            <a:pPr fontAlgn="base">
              <a:lnSpc>
                <a:spcPct val="120000"/>
              </a:lnSpc>
              <a:buFont typeface="Courier New" panose="02070309020205020404" pitchFamily="49" charset="0"/>
              <a:buNone/>
            </a:pPr>
            <a:endParaRPr lang="en-GB"/>
          </a:p>
          <a:p>
            <a:pPr fontAlgn="base">
              <a:lnSpc>
                <a:spcPct val="120000"/>
              </a:lnSpc>
              <a:buFont typeface="Courier New" panose="02070309020205020404" pitchFamily="49" charset="0"/>
              <a:buNone/>
            </a:pPr>
            <a:r>
              <a:rPr lang="en-GB"/>
              <a:t>Where there are multiple sessions that you only need to attend one of, such as tutorials, these will not display through the Personal Timetable but will be displayed on the Web Timetables</a:t>
            </a:r>
          </a:p>
          <a:p>
            <a:pPr fontAlgn="base">
              <a:lnSpc>
                <a:spcPct val="120000"/>
              </a:lnSpc>
              <a:buFont typeface="Courier New" panose="02070309020205020404" pitchFamily="49" charset="0"/>
              <a:buNone/>
            </a:pPr>
            <a:endParaRPr lang="en-GB"/>
          </a:p>
          <a:p>
            <a:pPr fontAlgn="base">
              <a:lnSpc>
                <a:spcPct val="120000"/>
              </a:lnSpc>
              <a:buFont typeface="Courier New" panose="02070309020205020404" pitchFamily="49" charset="0"/>
              <a:buNone/>
            </a:pPr>
            <a:r>
              <a:rPr lang="en-GB"/>
              <a:t>Please check the FAQs for timetable queries in the first instance.</a:t>
            </a:r>
          </a:p>
        </p:txBody>
      </p:sp>
      <p:sp>
        <p:nvSpPr>
          <p:cNvPr id="4" name="Slide Number Placeholder 3"/>
          <p:cNvSpPr>
            <a:spLocks noGrp="1"/>
          </p:cNvSpPr>
          <p:nvPr>
            <p:ph type="sldNum" sz="quarter" idx="5"/>
          </p:nvPr>
        </p:nvSpPr>
        <p:spPr/>
        <p:txBody>
          <a:bodyPr/>
          <a:lstStyle/>
          <a:p>
            <a:fld id="{B115636D-943D-4BC8-B08E-7BCB3C08BDC2}" type="slidenum">
              <a:rPr lang="en-GB" smtClean="0"/>
              <a:t>7</a:t>
            </a:fld>
            <a:endParaRPr lang="en-GB"/>
          </a:p>
        </p:txBody>
      </p:sp>
    </p:spTree>
    <p:extLst>
      <p:ext uri="{BB962C8B-B14F-4D97-AF65-F5344CB8AC3E}">
        <p14:creationId xmlns:p14="http://schemas.microsoft.com/office/powerpoint/2010/main" val="23810201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GB"/>
              <a:t>The University year consists of 2 semesters. Semester 1 which is known as Martinmas semester is from September to December. Semester 2 which is the Candlemas semester is from January to May. You can find semester dates online by clicking the hyperlink. </a:t>
            </a:r>
          </a:p>
          <a:p>
            <a:pPr>
              <a:lnSpc>
                <a:spcPct val="110000"/>
              </a:lnSpc>
              <a:buFont typeface="Courier New" panose="02070309020205020404" pitchFamily="49" charset="0"/>
              <a:buNone/>
            </a:pPr>
            <a:endParaRPr lang="en-GB"/>
          </a:p>
          <a:p>
            <a:pPr>
              <a:lnSpc>
                <a:spcPct val="110000"/>
              </a:lnSpc>
            </a:pPr>
            <a:r>
              <a:rPr lang="en-GB"/>
              <a:t>The University teaches in modules. These can last for 1 semester or for the full academic year, this depends on the credit load and the subject. Each module will have a handbook with specific details of the module and expected workload.  The module handbook will have details of submission dates and reading material.</a:t>
            </a:r>
          </a:p>
          <a:p>
            <a:pPr>
              <a:lnSpc>
                <a:spcPct val="110000"/>
              </a:lnSpc>
              <a:buFontTx/>
              <a:buNone/>
            </a:pPr>
            <a:endParaRPr lang="en-GB" dirty="0">
              <a:cs typeface="Calibri"/>
            </a:endParaRPr>
          </a:p>
          <a:p>
            <a:r>
              <a:rPr lang="en-GB" b="1"/>
              <a:t>Teaching in 2021-2022</a:t>
            </a:r>
            <a:endParaRPr lang="en-GB"/>
          </a:p>
          <a:p>
            <a:r>
              <a:rPr lang="en"/>
              <a:t>The Scottish Government has announced that, subject to a number of conditions,  all major Covid restrictions will end from 9 August 2021.</a:t>
            </a:r>
            <a:endParaRPr lang="en-GB"/>
          </a:p>
          <a:p>
            <a:r>
              <a:rPr lang="en-GB" b="1"/>
              <a:t>In these hopeful new circumstances, our goal for 2021/22 is to provide our students with traditional, safe, in-person teaching in St Andrews, and a high-quality online experience for any students studying remotely.</a:t>
            </a:r>
            <a:endParaRPr lang="en-GB"/>
          </a:p>
          <a:p>
            <a:r>
              <a:rPr lang="en-GB"/>
              <a:t>We recognise that some students, and our staff, may be apprehensive about a return to the classroom after such a lengthy period of restrictions, which is why we will approach Semester 1 as a term of transition.</a:t>
            </a:r>
          </a:p>
          <a:p>
            <a:r>
              <a:rPr lang="en-GB"/>
              <a:t>We will configure our teaching spaces, as much as possible, in ways which allow people to practise voluntary physical distancing if they wish to do so.</a:t>
            </a:r>
          </a:p>
          <a:p>
            <a:r>
              <a:rPr lang="en-GB"/>
              <a:t>We will ensure that any student unable to travel to St Andrews will be able to study online, other than in the few subjects for which in-person learning is unavoidable due to external requirements.</a:t>
            </a:r>
          </a:p>
          <a:p>
            <a:r>
              <a:rPr lang="en-GB"/>
              <a:t>We will ensure that every module offered by the University (regardless of the size of the module membership) has regular scheduled in-person teaching in St Andrews.</a:t>
            </a:r>
          </a:p>
          <a:p>
            <a:r>
              <a:rPr lang="en-GB"/>
              <a:t>We will plan for our teaching to be safe, flexible and resilient, cognisant of the effects of any international travel restrictions, and able to respond to any unpredictable local events (such as unexpected flare-ups of the virus or regional lockdowns)</a:t>
            </a:r>
          </a:p>
          <a:p>
            <a:r>
              <a:rPr lang="en-GB"/>
              <a:t>Large lectures (35 people and over) will remain mostly online for first semester and all will be recorded. This is vital for students studying remotely, given that international travel restrictions are to remain in place for some time. The option to study entirely online will continue to be available to all who want it.</a:t>
            </a:r>
          </a:p>
          <a:p>
            <a:pPr>
              <a:lnSpc>
                <a:spcPct val="110000"/>
              </a:lnSpc>
            </a:pPr>
            <a:endParaRPr lang="en-GB" dirty="0">
              <a:cs typeface="Calibri"/>
            </a:endParaRPr>
          </a:p>
          <a:p>
            <a:pPr>
              <a:lnSpc>
                <a:spcPct val="110000"/>
              </a:lnSpc>
              <a:buFont typeface="Courier New" panose="02070309020205020404" pitchFamily="49" charset="0"/>
            </a:pPr>
            <a:endParaRPr lang="en-GB">
              <a:cs typeface="Calibri" panose="020F0502020204030204"/>
            </a:endParaRPr>
          </a:p>
          <a:p>
            <a:pPr>
              <a:lnSpc>
                <a:spcPct val="110000"/>
              </a:lnSpc>
              <a:buFont typeface="Courier New" panose="02070309020205020404" pitchFamily="49" charset="0"/>
              <a:buNone/>
            </a:pPr>
            <a:r>
              <a:rPr lang="en-GB"/>
              <a:t>Academic</a:t>
            </a:r>
            <a:r>
              <a:rPr lang="en-GB" baseline="0"/>
              <a:t> </a:t>
            </a:r>
            <a:r>
              <a:rPr lang="en-GB"/>
              <a:t>Schools use a system called Module</a:t>
            </a:r>
            <a:r>
              <a:rPr lang="en-GB" baseline="0"/>
              <a:t> Management System, or MMS for short. </a:t>
            </a:r>
            <a:r>
              <a:rPr lang="en-GB" sz="1200" b="0" i="0" kern="1200">
                <a:solidFill>
                  <a:schemeClr val="tx1"/>
                </a:solidFill>
                <a:effectLst/>
                <a:latin typeface="+mn-lt"/>
                <a:ea typeface="+mn-ea"/>
                <a:cs typeface="+mn-cs"/>
              </a:rPr>
              <a:t>MMS is an online component which assists in the managing and administrating of modules. </a:t>
            </a:r>
            <a:r>
              <a:rPr lang="en-GB" baseline="0"/>
              <a:t>A module is a self-contained unit of teaching, learning and assessment which you will be enrolled onto once you have met with your academic adviser (please note thought that it may take 24 hours to show on the system). It is a on-line system where you may be required to sign up to timeslots for tutorials or seminars in addition to your lectures. You will be able to access teaching materials, submit coursework and also for find your coursework marks and feedback on your work within MMS. You will also be able to access the module handbook here (usually found in the contents section). </a:t>
            </a:r>
          </a:p>
          <a:p>
            <a:pPr>
              <a:lnSpc>
                <a:spcPct val="110000"/>
              </a:lnSpc>
              <a:buFont typeface="Courier New" panose="02070309020205020404" pitchFamily="49" charset="0"/>
              <a:buNone/>
            </a:pPr>
            <a:endParaRPr lang="en-GB" baseline="0"/>
          </a:p>
          <a:p>
            <a:pPr>
              <a:lnSpc>
                <a:spcPct val="110000"/>
              </a:lnSpc>
              <a:buFont typeface="Courier New" panose="02070309020205020404" pitchFamily="49" charset="0"/>
              <a:buNone/>
            </a:pPr>
            <a:r>
              <a:rPr lang="en-GB" baseline="0"/>
              <a:t>Once you have been advised onto a module you will be able to access MMS through the University webpage, by clicking on the student link on the right hand side of the page, then clicking the MMS link on the red bar that runs across the page. This will take you to the login page. Here you will log in with your University credentials. Once logged in you will be able to see the modules that you are taking. If you need to sign up for any tutorials or seminars you will find a sign up set up to complete it within your module. If you have any queries around this the school admin staff, or your module coordinator can guide you through this. </a:t>
            </a:r>
          </a:p>
          <a:p>
            <a:pPr>
              <a:lnSpc>
                <a:spcPct val="110000"/>
              </a:lnSpc>
              <a:buFont typeface="Courier New" panose="02070309020205020404" pitchFamily="49" charset="0"/>
              <a:buNone/>
            </a:pPr>
            <a:endParaRPr lang="en-GB" baseline="0"/>
          </a:p>
          <a:p>
            <a:pPr>
              <a:lnSpc>
                <a:spcPct val="110000"/>
              </a:lnSpc>
              <a:buFont typeface="Courier New" panose="02070309020205020404" pitchFamily="49" charset="0"/>
              <a:buNone/>
            </a:pPr>
            <a:r>
              <a:rPr lang="en-GB" sz="1200" b="0" i="0" u="none" strike="noStrike" kern="1200">
                <a:solidFill>
                  <a:schemeClr val="tx1"/>
                </a:solidFill>
                <a:effectLst/>
                <a:latin typeface="+mn-lt"/>
                <a:ea typeface="+mn-ea"/>
                <a:cs typeface="+mn-cs"/>
              </a:rPr>
              <a:t>Moodle </a:t>
            </a:r>
            <a:r>
              <a:rPr lang="en-GB" sz="1200" b="0" i="0" kern="1200">
                <a:solidFill>
                  <a:schemeClr val="tx1"/>
                </a:solidFill>
                <a:effectLst/>
                <a:latin typeface="+mn-lt"/>
                <a:ea typeface="+mn-ea"/>
                <a:cs typeface="+mn-cs"/>
              </a:rPr>
              <a:t>is our virtual learning environment that is used for providing course materials online. Live or pre-recorded lectures can be watched via your courses on Moodle.</a:t>
            </a:r>
          </a:p>
          <a:p>
            <a:pPr>
              <a:lnSpc>
                <a:spcPct val="110000"/>
              </a:lnSpc>
              <a:buFont typeface="Courier New" panose="02070309020205020404" pitchFamily="49" charset="0"/>
              <a:buNone/>
            </a:pPr>
            <a:endParaRPr lang="en-GB" sz="1200" b="0" i="0" kern="1200" baseline="0">
              <a:solidFill>
                <a:schemeClr val="tx1"/>
              </a:solidFill>
              <a:effectLst/>
              <a:latin typeface="+mn-lt"/>
              <a:ea typeface="+mn-ea"/>
              <a:cs typeface="+mn-cs"/>
            </a:endParaRPr>
          </a:p>
          <a:p>
            <a:pPr>
              <a:lnSpc>
                <a:spcPct val="110000"/>
              </a:lnSpc>
              <a:buFont typeface="Courier New" panose="02070309020205020404" pitchFamily="49" charset="0"/>
              <a:buNone/>
            </a:pPr>
            <a:r>
              <a:rPr lang="en-GB" sz="1200" b="0" i="0" kern="1200">
                <a:solidFill>
                  <a:schemeClr val="tx1"/>
                </a:solidFill>
                <a:effectLst/>
                <a:latin typeface="+mn-lt"/>
                <a:ea typeface="+mn-ea"/>
                <a:cs typeface="+mn-cs"/>
              </a:rPr>
              <a:t>The University subscribes to Office 365 so that all staff and students have access to Office applications and productivity tools. Staff and students can use the Office web applications on any device and can download Office desktop apps, like Word and PowerPoint on up to five personal devices.</a:t>
            </a:r>
          </a:p>
          <a:p>
            <a:pPr>
              <a:lnSpc>
                <a:spcPct val="110000"/>
              </a:lnSpc>
              <a:buFont typeface="Courier New" panose="02070309020205020404" pitchFamily="49" charset="0"/>
              <a:buNone/>
            </a:pPr>
            <a:endParaRPr lang="en-GB" sz="1200" b="0" i="0" kern="1200" baseline="0">
              <a:solidFill>
                <a:schemeClr val="tx1"/>
              </a:solidFill>
              <a:effectLst/>
              <a:latin typeface="+mn-lt"/>
              <a:ea typeface="+mn-ea"/>
              <a:cs typeface="+mn-cs"/>
            </a:endParaRPr>
          </a:p>
          <a:p>
            <a:pPr>
              <a:lnSpc>
                <a:spcPct val="110000"/>
              </a:lnSpc>
              <a:buFont typeface="Courier New" panose="02070309020205020404" pitchFamily="49" charset="0"/>
              <a:buNone/>
            </a:pPr>
            <a:r>
              <a:rPr lang="en-GB" sz="1200" b="0" i="0" kern="1200">
                <a:solidFill>
                  <a:schemeClr val="tx1"/>
                </a:solidFill>
                <a:effectLst/>
                <a:latin typeface="+mn-lt"/>
                <a:ea typeface="+mn-ea"/>
                <a:cs typeface="+mn-cs"/>
              </a:rPr>
              <a:t>Office 365 is the University's supported email system. For training videos and more help guides, search the Outlook help centre. Outlook allows you to manage your emails, contacts and calendar appointments all in one place. Your University email will be an important source of information and communication. It is really important to check </a:t>
            </a:r>
            <a:r>
              <a:rPr lang="en-GB" sz="1200" b="0" i="0" kern="1200" err="1">
                <a:solidFill>
                  <a:schemeClr val="tx1"/>
                </a:solidFill>
                <a:effectLst/>
                <a:latin typeface="+mn-lt"/>
                <a:ea typeface="+mn-ea"/>
                <a:cs typeface="+mn-cs"/>
              </a:rPr>
              <a:t>regulary</a:t>
            </a:r>
            <a:r>
              <a:rPr lang="en-GB" sz="1200" b="0" i="0" kern="1200">
                <a:solidFill>
                  <a:schemeClr val="tx1"/>
                </a:solidFill>
                <a:effectLst/>
                <a:latin typeface="+mn-lt"/>
                <a:ea typeface="+mn-ea"/>
                <a:cs typeface="+mn-cs"/>
              </a:rPr>
              <a:t>. Students and staff are requested to check their University email accounts at least twice daily for updates. </a:t>
            </a:r>
          </a:p>
          <a:p>
            <a:pPr>
              <a:lnSpc>
                <a:spcPct val="110000"/>
              </a:lnSpc>
              <a:buFont typeface="Courier New" panose="02070309020205020404" pitchFamily="49" charset="0"/>
              <a:buNone/>
            </a:pPr>
            <a:endParaRPr lang="en-GB" sz="1200" b="0" i="0" kern="1200" baseline="0">
              <a:solidFill>
                <a:schemeClr val="tx1"/>
              </a:solidFill>
              <a:effectLst/>
              <a:latin typeface="+mn-lt"/>
              <a:ea typeface="+mn-ea"/>
              <a:cs typeface="+mn-cs"/>
            </a:endParaRPr>
          </a:p>
          <a:p>
            <a:r>
              <a:rPr lang="en-GB" sz="1200" b="0" i="0" kern="1200">
                <a:solidFill>
                  <a:schemeClr val="tx1"/>
                </a:solidFill>
                <a:effectLst/>
                <a:latin typeface="+mn-lt"/>
                <a:ea typeface="+mn-ea"/>
                <a:cs typeface="+mn-cs"/>
              </a:rPr>
              <a:t>Teams is a chat and collaboration platform designed to simplify group work. IT Services have created and populated a Microsoft Team for each module. However, if you can't find the Team for your module, contact your lecturer. They may be using Moodle for activities instead. </a:t>
            </a:r>
          </a:p>
          <a:p>
            <a:endParaRPr lang="en-GB" sz="1200" b="0" i="0" kern="1200">
              <a:solidFill>
                <a:schemeClr val="tx1"/>
              </a:solidFill>
              <a:effectLst/>
              <a:latin typeface="+mn-lt"/>
              <a:ea typeface="+mn-ea"/>
              <a:cs typeface="+mn-cs"/>
            </a:endParaRPr>
          </a:p>
          <a:p>
            <a:r>
              <a:rPr lang="en-GB" sz="1200" b="0" i="0" kern="1200">
                <a:solidFill>
                  <a:schemeClr val="tx1"/>
                </a:solidFill>
                <a:effectLst/>
                <a:latin typeface="+mn-lt"/>
                <a:ea typeface="+mn-ea"/>
                <a:cs typeface="+mn-cs"/>
              </a:rPr>
              <a:t>Tutorials and seminars will be delivered </a:t>
            </a:r>
            <a:r>
              <a:rPr lang="en-GB"/>
              <a:t>either in person or through</a:t>
            </a:r>
            <a:r>
              <a:rPr lang="en-GB" sz="1200" b="0" i="0" kern="1200">
                <a:solidFill>
                  <a:schemeClr val="tx1"/>
                </a:solidFill>
                <a:effectLst/>
                <a:latin typeface="+mn-lt"/>
                <a:ea typeface="+mn-ea"/>
                <a:cs typeface="+mn-cs"/>
              </a:rPr>
              <a:t> meetings in Teams</a:t>
            </a:r>
            <a:r>
              <a:rPr lang="en-GB"/>
              <a:t> </a:t>
            </a:r>
            <a:r>
              <a:rPr lang="en-GB" sz="1200" b="0" i="0" kern="1200">
                <a:solidFill>
                  <a:schemeClr val="tx1"/>
                </a:solidFill>
                <a:effectLst/>
                <a:latin typeface="+mn-lt"/>
                <a:ea typeface="+mn-ea"/>
                <a:cs typeface="+mn-cs"/>
              </a:rPr>
              <a:t>. Meetings can include audio, video and screen sharing. The staff leading your module will give you prior notice of the time and date a Teams meeting will take place. They will then invite you to the Team meeting. Invites can take the form of a: calendar invitation which contains a 'Join Teams Meeting' link, or notification that a meeting is starting (most likely).</a:t>
            </a:r>
          </a:p>
          <a:p>
            <a:endParaRPr lang="en-GB" sz="1200" b="0" i="0" kern="1200">
              <a:solidFill>
                <a:schemeClr val="tx1"/>
              </a:solidFill>
              <a:effectLst/>
              <a:latin typeface="+mn-lt"/>
              <a:ea typeface="+mn-ea"/>
              <a:cs typeface="+mn-cs"/>
            </a:endParaRPr>
          </a:p>
          <a:p>
            <a:r>
              <a:rPr lang="en-GB" sz="1200" b="0" i="0" kern="1200">
                <a:solidFill>
                  <a:schemeClr val="tx1"/>
                </a:solidFill>
                <a:effectLst/>
                <a:latin typeface="+mn-lt"/>
                <a:ea typeface="+mn-ea"/>
                <a:cs typeface="+mn-cs"/>
              </a:rPr>
              <a:t>Team meetings will be recorded by the tutor. If you don’t want to be recorded, you should disable your microphone and camera. You can still participate via the text chat tab, and anything you type there will not be recorded. Recordings will only be accessible to other people on your module, and will be deleted once the module is over for all students currently registered.</a:t>
            </a:r>
          </a:p>
          <a:p>
            <a:endParaRPr lang="en-GB" sz="1200" b="0" i="0" kern="1200">
              <a:solidFill>
                <a:schemeClr val="tx1"/>
              </a:solidFill>
              <a:effectLst/>
              <a:latin typeface="+mn-lt"/>
              <a:ea typeface="+mn-ea"/>
              <a:cs typeface="+mn-cs"/>
            </a:endParaRPr>
          </a:p>
          <a:p>
            <a:r>
              <a:rPr lang="en-GB" sz="1200" b="0" i="0" kern="1200">
                <a:solidFill>
                  <a:schemeClr val="tx1"/>
                </a:solidFill>
                <a:effectLst/>
                <a:latin typeface="+mn-lt"/>
                <a:ea typeface="+mn-ea"/>
                <a:cs typeface="+mn-cs"/>
              </a:rPr>
              <a:t>Please check the University website via the hyperlink for lots of guidance on how to use Teams and make the most of all of its functions.</a:t>
            </a:r>
          </a:p>
          <a:p>
            <a:pPr>
              <a:lnSpc>
                <a:spcPct val="110000"/>
              </a:lnSpc>
              <a:buFont typeface="Courier New" panose="02070309020205020404" pitchFamily="49" charset="0"/>
              <a:buNone/>
            </a:pPr>
            <a:endParaRPr lang="en-GB" baseline="0"/>
          </a:p>
          <a:p>
            <a:pPr>
              <a:lnSpc>
                <a:spcPct val="110000"/>
              </a:lnSpc>
              <a:buFont typeface="Courier New" panose="02070309020205020404" pitchFamily="49" charset="0"/>
              <a:buNone/>
            </a:pPr>
            <a:endParaRPr lang="en-GB" baseline="0"/>
          </a:p>
          <a:p>
            <a:pPr>
              <a:lnSpc>
                <a:spcPct val="110000"/>
              </a:lnSpc>
              <a:buFont typeface="Courier New" panose="02070309020205020404" pitchFamily="49" charset="0"/>
              <a:buNone/>
            </a:pPr>
            <a:endParaRPr lang="en-GB"/>
          </a:p>
        </p:txBody>
      </p:sp>
      <p:sp>
        <p:nvSpPr>
          <p:cNvPr id="4" name="Slide Number Placeholder 3"/>
          <p:cNvSpPr>
            <a:spLocks noGrp="1"/>
          </p:cNvSpPr>
          <p:nvPr>
            <p:ph type="sldNum" sz="quarter" idx="5"/>
          </p:nvPr>
        </p:nvSpPr>
        <p:spPr/>
        <p:txBody>
          <a:bodyPr/>
          <a:lstStyle/>
          <a:p>
            <a:fld id="{B115636D-943D-4BC8-B08E-7BCB3C08BDC2}" type="slidenum">
              <a:rPr lang="en-GB" smtClean="0"/>
              <a:t>8</a:t>
            </a:fld>
            <a:endParaRPr lang="en-GB"/>
          </a:p>
        </p:txBody>
      </p:sp>
    </p:spTree>
    <p:extLst>
      <p:ext uri="{BB962C8B-B14F-4D97-AF65-F5344CB8AC3E}">
        <p14:creationId xmlns:p14="http://schemas.microsoft.com/office/powerpoint/2010/main" val="259570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Most lectures</a:t>
            </a:r>
            <a:r>
              <a:rPr lang="en-GB" sz="1200" b="0" i="0" kern="1200">
                <a:solidFill>
                  <a:schemeClr val="tx1"/>
                </a:solidFill>
                <a:effectLst/>
                <a:latin typeface="+mn-lt"/>
                <a:ea typeface="+mn-ea"/>
                <a:cs typeface="+mn-cs"/>
              </a:rPr>
              <a:t> will be delivered online. Schools will communicate the individual arrangements for each module, but you should be prepared to access learning material via </a:t>
            </a:r>
            <a:r>
              <a:rPr lang="en-GB" sz="1200" b="0" i="0" kern="1200" err="1">
                <a:solidFill>
                  <a:schemeClr val="tx1"/>
                </a:solidFill>
                <a:effectLst/>
                <a:latin typeface="+mn-lt"/>
                <a:ea typeface="+mn-ea"/>
                <a:cs typeface="+mn-cs"/>
              </a:rPr>
              <a:t>MySaint</a:t>
            </a:r>
            <a:r>
              <a:rPr lang="en-GB" sz="1200" b="0" i="0" kern="1200">
                <a:solidFill>
                  <a:schemeClr val="tx1"/>
                </a:solidFill>
                <a:effectLst/>
                <a:latin typeface="+mn-lt"/>
                <a:ea typeface="+mn-ea"/>
                <a:cs typeface="+mn-cs"/>
              </a:rPr>
              <a:t>, lecture recordings via </a:t>
            </a:r>
            <a:r>
              <a:rPr lang="en-GB" sz="1200" b="0" i="0" kern="1200" err="1">
                <a:solidFill>
                  <a:schemeClr val="tx1"/>
                </a:solidFill>
                <a:effectLst/>
                <a:latin typeface="+mn-lt"/>
                <a:ea typeface="+mn-ea"/>
                <a:cs typeface="+mn-cs"/>
              </a:rPr>
              <a:t>Panopto</a:t>
            </a:r>
            <a:r>
              <a:rPr lang="en-GB" sz="1200" b="0" i="0" kern="1200">
                <a:solidFill>
                  <a:schemeClr val="tx1"/>
                </a:solidFill>
                <a:effectLst/>
                <a:latin typeface="+mn-lt"/>
                <a:ea typeface="+mn-ea"/>
                <a:cs typeface="+mn-cs"/>
              </a:rPr>
              <a:t> and be familiar with Microsoft Teams for discussions/tutorials and conversations. Training for these software packages are available on the University website.</a:t>
            </a:r>
          </a:p>
          <a:p>
            <a:endParaRPr lang="en-GB" sz="1200" b="0" i="0" kern="1200">
              <a:solidFill>
                <a:schemeClr val="tx1"/>
              </a:solidFill>
              <a:effectLst/>
              <a:latin typeface="+mn-lt"/>
              <a:ea typeface="+mn-ea"/>
              <a:cs typeface="+mn-cs"/>
            </a:endParaRPr>
          </a:p>
          <a:p>
            <a:pPr>
              <a:defRPr/>
            </a:pPr>
            <a:r>
              <a:rPr lang="en-GB" sz="1200" b="0" i="0" kern="1200">
                <a:solidFill>
                  <a:schemeClr val="tx1"/>
                </a:solidFill>
                <a:effectLst/>
                <a:latin typeface="+mn-lt"/>
                <a:ea typeface="+mn-ea"/>
                <a:cs typeface="+mn-cs"/>
              </a:rPr>
              <a:t>Schools will provide guidance or training for all additional software that you may be required to </a:t>
            </a:r>
            <a:r>
              <a:rPr lang="en-GB"/>
              <a:t>engage with your</a:t>
            </a:r>
            <a:r>
              <a:rPr lang="en-GB" sz="1200" b="0" i="0" kern="1200">
                <a:solidFill>
                  <a:schemeClr val="tx1"/>
                </a:solidFill>
                <a:effectLst/>
                <a:latin typeface="+mn-lt"/>
                <a:ea typeface="+mn-ea"/>
                <a:cs typeface="+mn-cs"/>
              </a:rPr>
              <a:t> </a:t>
            </a:r>
            <a:r>
              <a:rPr lang="en-GB"/>
              <a:t>subject matter</a:t>
            </a:r>
            <a:r>
              <a:rPr lang="en-GB" sz="1200" b="0" i="0" kern="1200">
                <a:solidFill>
                  <a:schemeClr val="tx1"/>
                </a:solidFill>
                <a:effectLst/>
                <a:latin typeface="+mn-lt"/>
                <a:ea typeface="+mn-ea"/>
                <a:cs typeface="+mn-cs"/>
              </a:rPr>
              <a:t>. Please get in contact with the Disability Team if you have any concerns about accessing teaching and learning.</a:t>
            </a:r>
            <a:endParaRPr lang="en-GB"/>
          </a:p>
          <a:p>
            <a:pPr marL="0" indent="0" fontAlgn="base">
              <a:lnSpc>
                <a:spcPct val="120000"/>
              </a:lnSpc>
              <a:buNone/>
            </a:pPr>
            <a:endParaRPr lang="en-GB"/>
          </a:p>
          <a:p>
            <a:pPr fontAlgn="base">
              <a:lnSpc>
                <a:spcPct val="120000"/>
              </a:lnSpc>
            </a:pPr>
            <a:r>
              <a:rPr lang="en-GB"/>
              <a:t>You may have different types of classes for each subject module. </a:t>
            </a:r>
          </a:p>
          <a:p>
            <a:pPr marL="0" indent="0" fontAlgn="base">
              <a:lnSpc>
                <a:spcPct val="120000"/>
              </a:lnSpc>
              <a:buNone/>
            </a:pPr>
            <a:endParaRPr lang="en-GB"/>
          </a:p>
          <a:p>
            <a:pPr marL="0" indent="0" fontAlgn="base">
              <a:lnSpc>
                <a:spcPct val="120000"/>
              </a:lnSpc>
              <a:buNone/>
            </a:pPr>
            <a:r>
              <a:rPr lang="en-GB"/>
              <a:t>The materials covered in lectures will relate directly to your field of study. Lectures will be all be recorded and can be accessed through </a:t>
            </a:r>
            <a:r>
              <a:rPr lang="en-GB" err="1"/>
              <a:t>MySaint</a:t>
            </a:r>
            <a:r>
              <a:rPr lang="en-GB"/>
              <a:t> under the “My courses” tab. Students are expected to take hand written or typed notes. Many lecturers offer handouts/slides of information before or after each lecture.</a:t>
            </a:r>
          </a:p>
          <a:p>
            <a:pPr marL="0" indent="0" fontAlgn="base">
              <a:lnSpc>
                <a:spcPct val="120000"/>
              </a:lnSpc>
              <a:buNone/>
            </a:pPr>
            <a:endParaRPr lang="en-GB"/>
          </a:p>
          <a:p>
            <a:r>
              <a:rPr lang="en-GB" sz="1200" b="0" i="0" kern="1200">
                <a:solidFill>
                  <a:schemeClr val="tx1"/>
                </a:solidFill>
                <a:effectLst/>
                <a:latin typeface="+mn-lt"/>
                <a:ea typeface="+mn-ea"/>
                <a:cs typeface="+mn-cs"/>
              </a:rPr>
              <a:t>Tutorials and seminars will run through </a:t>
            </a:r>
            <a:r>
              <a:rPr lang="en-GB"/>
              <a:t>a mixture of in person and online</a:t>
            </a:r>
            <a:r>
              <a:rPr lang="en-GB" sz="1200" b="0" i="0" kern="1200">
                <a:solidFill>
                  <a:schemeClr val="tx1"/>
                </a:solidFill>
                <a:effectLst/>
                <a:latin typeface="+mn-lt"/>
                <a:ea typeface="+mn-ea"/>
                <a:cs typeface="+mn-cs"/>
              </a:rPr>
              <a:t>. S</a:t>
            </a:r>
            <a:r>
              <a:rPr lang="en-GB"/>
              <a:t>tudents are expected to undertake relevant work for each tutorial. Tutorial topics are sometimes made available the week before the tutorial class or can be given out at the end of a tutorial for the following week. Students are encouraged to take part in tutorials debates. If this is something you find difficult please raise this with the Disability Team.</a:t>
            </a:r>
          </a:p>
          <a:p>
            <a:pPr>
              <a:lnSpc>
                <a:spcPct val="120000"/>
              </a:lnSpc>
              <a:buFont typeface="Courier New" panose="02070309020205020404" pitchFamily="49" charset="0"/>
              <a:buNone/>
            </a:pPr>
            <a:endParaRPr lang="en-GB" b="1"/>
          </a:p>
          <a:p>
            <a:pPr>
              <a:lnSpc>
                <a:spcPct val="120000"/>
              </a:lnSpc>
              <a:buFont typeface="Courier New" panose="02070309020205020404" pitchFamily="49" charset="0"/>
              <a:buNone/>
            </a:pPr>
            <a:r>
              <a:rPr lang="en-GB"/>
              <a:t>If you have any concerns about accessing any aspect of teaching and learning please raise this with the Disability Team.</a:t>
            </a:r>
          </a:p>
          <a:p>
            <a:endParaRPr lang="en-GB"/>
          </a:p>
        </p:txBody>
      </p:sp>
      <p:sp>
        <p:nvSpPr>
          <p:cNvPr id="4" name="Slide Number Placeholder 3"/>
          <p:cNvSpPr>
            <a:spLocks noGrp="1"/>
          </p:cNvSpPr>
          <p:nvPr>
            <p:ph type="sldNum" sz="quarter" idx="5"/>
          </p:nvPr>
        </p:nvSpPr>
        <p:spPr/>
        <p:txBody>
          <a:bodyPr/>
          <a:lstStyle/>
          <a:p>
            <a:fld id="{B115636D-943D-4BC8-B08E-7BCB3C08BDC2}" type="slidenum">
              <a:rPr lang="en-GB" smtClean="0"/>
              <a:t>9</a:t>
            </a:fld>
            <a:endParaRPr lang="en-GB"/>
          </a:p>
        </p:txBody>
      </p:sp>
    </p:spTree>
    <p:extLst>
      <p:ext uri="{BB962C8B-B14F-4D97-AF65-F5344CB8AC3E}">
        <p14:creationId xmlns:p14="http://schemas.microsoft.com/office/powerpoint/2010/main" val="301513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B9EBBA-996F-894A-B54A-D6246ED52CEA}"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199617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C52C72-DE31-F449-A4ED-4C594FD91407}"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3546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2726E-379B-B349-9EED-81ED093FA806}"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80592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7C8DCE-7C24-5D4F-A049-D7FD3987D2FB}"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E875-E668-C945-B1BC-768709743DCC}" type="slidenum">
              <a:rPr lang="en-US" smtClean="0"/>
              <a:t>‹#›</a:t>
            </a:fld>
            <a:endParaRPr lang="en-US"/>
          </a:p>
        </p:txBody>
      </p:sp>
    </p:spTree>
    <p:extLst>
      <p:ext uri="{BB962C8B-B14F-4D97-AF65-F5344CB8AC3E}">
        <p14:creationId xmlns:p14="http://schemas.microsoft.com/office/powerpoint/2010/main" val="2659894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7C8DCE-7C24-5D4F-A049-D7FD3987D2FB}"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E875-E668-C945-B1BC-768709743DCC}" type="slidenum">
              <a:rPr lang="en-US" smtClean="0"/>
              <a:t>‹#›</a:t>
            </a:fld>
            <a:endParaRPr lang="en-US"/>
          </a:p>
        </p:txBody>
      </p:sp>
    </p:spTree>
    <p:extLst>
      <p:ext uri="{BB962C8B-B14F-4D97-AF65-F5344CB8AC3E}">
        <p14:creationId xmlns:p14="http://schemas.microsoft.com/office/powerpoint/2010/main" val="827302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7C8DCE-7C24-5D4F-A049-D7FD3987D2FB}"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E875-E668-C945-B1BC-768709743DCC}" type="slidenum">
              <a:rPr lang="en-US" smtClean="0"/>
              <a:t>‹#›</a:t>
            </a:fld>
            <a:endParaRPr lang="en-US"/>
          </a:p>
        </p:txBody>
      </p:sp>
    </p:spTree>
    <p:extLst>
      <p:ext uri="{BB962C8B-B14F-4D97-AF65-F5344CB8AC3E}">
        <p14:creationId xmlns:p14="http://schemas.microsoft.com/office/powerpoint/2010/main" val="229149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7C8DCE-7C24-5D4F-A049-D7FD3987D2FB}"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6E875-E668-C945-B1BC-768709743DCC}" type="slidenum">
              <a:rPr lang="en-US" smtClean="0"/>
              <a:t>‹#›</a:t>
            </a:fld>
            <a:endParaRPr lang="en-US"/>
          </a:p>
        </p:txBody>
      </p:sp>
    </p:spTree>
    <p:extLst>
      <p:ext uri="{BB962C8B-B14F-4D97-AF65-F5344CB8AC3E}">
        <p14:creationId xmlns:p14="http://schemas.microsoft.com/office/powerpoint/2010/main" val="273941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7C8DCE-7C24-5D4F-A049-D7FD3987D2FB}" type="datetimeFigureOut">
              <a:rPr lang="en-US" smtClean="0"/>
              <a:t>8/17/2021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96E875-E668-C945-B1BC-768709743DCC}" type="slidenum">
              <a:rPr lang="en-US" smtClean="0"/>
              <a:t>‹#›</a:t>
            </a:fld>
            <a:endParaRPr lang="en-US"/>
          </a:p>
        </p:txBody>
      </p:sp>
    </p:spTree>
    <p:extLst>
      <p:ext uri="{BB962C8B-B14F-4D97-AF65-F5344CB8AC3E}">
        <p14:creationId xmlns:p14="http://schemas.microsoft.com/office/powerpoint/2010/main" val="1595425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7C8DCE-7C24-5D4F-A049-D7FD3987D2FB}" type="datetimeFigureOut">
              <a:rPr lang="en-US" smtClean="0"/>
              <a:t>8/17/2021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6E875-E668-C945-B1BC-768709743DCC}" type="slidenum">
              <a:rPr lang="en-US" smtClean="0"/>
              <a:t>‹#›</a:t>
            </a:fld>
            <a:endParaRPr lang="en-US"/>
          </a:p>
        </p:txBody>
      </p:sp>
    </p:spTree>
    <p:extLst>
      <p:ext uri="{BB962C8B-B14F-4D97-AF65-F5344CB8AC3E}">
        <p14:creationId xmlns:p14="http://schemas.microsoft.com/office/powerpoint/2010/main" val="1439877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C8DCE-7C24-5D4F-A049-D7FD3987D2FB}" type="datetimeFigureOut">
              <a:rPr lang="en-US" smtClean="0"/>
              <a:t>8/17/2021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96E875-E668-C945-B1BC-768709743DCC}" type="slidenum">
              <a:rPr lang="en-US" smtClean="0"/>
              <a:t>‹#›</a:t>
            </a:fld>
            <a:endParaRPr lang="en-US"/>
          </a:p>
        </p:txBody>
      </p:sp>
    </p:spTree>
    <p:extLst>
      <p:ext uri="{BB962C8B-B14F-4D97-AF65-F5344CB8AC3E}">
        <p14:creationId xmlns:p14="http://schemas.microsoft.com/office/powerpoint/2010/main" val="16883963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7C8DCE-7C24-5D4F-A049-D7FD3987D2FB}"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6E875-E668-C945-B1BC-768709743DCC}" type="slidenum">
              <a:rPr lang="en-US" smtClean="0"/>
              <a:t>‹#›</a:t>
            </a:fld>
            <a:endParaRPr lang="en-US"/>
          </a:p>
        </p:txBody>
      </p:sp>
    </p:spTree>
    <p:extLst>
      <p:ext uri="{BB962C8B-B14F-4D97-AF65-F5344CB8AC3E}">
        <p14:creationId xmlns:p14="http://schemas.microsoft.com/office/powerpoint/2010/main" val="10566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3A1323-8D79-1946-B0D7-40001CF92E9D}"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98676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7C8DCE-7C24-5D4F-A049-D7FD3987D2FB}"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6E875-E668-C945-B1BC-768709743DCC}" type="slidenum">
              <a:rPr lang="en-US" smtClean="0"/>
              <a:t>‹#›</a:t>
            </a:fld>
            <a:endParaRPr lang="en-US"/>
          </a:p>
        </p:txBody>
      </p:sp>
    </p:spTree>
    <p:extLst>
      <p:ext uri="{BB962C8B-B14F-4D97-AF65-F5344CB8AC3E}">
        <p14:creationId xmlns:p14="http://schemas.microsoft.com/office/powerpoint/2010/main" val="4019665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7C8DCE-7C24-5D4F-A049-D7FD3987D2FB}"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E875-E668-C945-B1BC-768709743DCC}" type="slidenum">
              <a:rPr lang="en-US" smtClean="0"/>
              <a:t>‹#›</a:t>
            </a:fld>
            <a:endParaRPr lang="en-US"/>
          </a:p>
        </p:txBody>
      </p:sp>
    </p:spTree>
    <p:extLst>
      <p:ext uri="{BB962C8B-B14F-4D97-AF65-F5344CB8AC3E}">
        <p14:creationId xmlns:p14="http://schemas.microsoft.com/office/powerpoint/2010/main" val="13500568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7C8DCE-7C24-5D4F-A049-D7FD3987D2FB}"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6E875-E668-C945-B1BC-768709743DCC}" type="slidenum">
              <a:rPr lang="en-US" smtClean="0"/>
              <a:t>‹#›</a:t>
            </a:fld>
            <a:endParaRPr lang="en-US"/>
          </a:p>
        </p:txBody>
      </p:sp>
    </p:spTree>
    <p:extLst>
      <p:ext uri="{BB962C8B-B14F-4D97-AF65-F5344CB8AC3E}">
        <p14:creationId xmlns:p14="http://schemas.microsoft.com/office/powerpoint/2010/main" val="1713306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91584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302355-E14B-8545-A8F8-0FE83CC9D524}"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1005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640F58-564D-2B4F-AE67-E407BA4FCF45}" type="datetimeFigureOut">
              <a:rPr lang="en-US" smtClean="0"/>
              <a:pPr/>
              <a:t>8/17/2021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0518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3A34C8-038E-2045-AF43-DF7DBB8E0E9E}" type="datetimeFigureOut">
              <a:rPr lang="en-US" smtClean="0"/>
              <a:pPr/>
              <a:t>8/17/2021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69509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8/17/2021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19912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6717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1806817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t="-2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B482E8-6E0E-1B4F-B1FD-C69DB9E858D9}" type="datetimeFigureOut">
              <a:rPr lang="en-US" smtClean="0"/>
              <a:pPr/>
              <a:t>8/17/2021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68361921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t="-2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C8DCE-7C24-5D4F-A049-D7FD3987D2FB}" type="datetimeFigureOut">
              <a:rPr lang="en-US" smtClean="0"/>
              <a:t>8/17/2021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6E875-E668-C945-B1BC-768709743DCC}" type="slidenum">
              <a:rPr lang="en-US" smtClean="0"/>
              <a:t>‹#›</a:t>
            </a:fld>
            <a:endParaRPr lang="en-US"/>
          </a:p>
        </p:txBody>
      </p:sp>
    </p:spTree>
    <p:extLst>
      <p:ext uri="{BB962C8B-B14F-4D97-AF65-F5344CB8AC3E}">
        <p14:creationId xmlns:p14="http://schemas.microsoft.com/office/powerpoint/2010/main" val="603239605"/>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andrews.ac.uk/students/advice/disabiliti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t-andrews.ac.uk/students/academic/academic-advising/glossary/assessmen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t-andrews.ac.uk/students/advice/disabilities/academicandexamarrangement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t-andrews.ac.uk/pgstudents/stleonards/training/research/orienta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libguides.st-andrews.ac.uk/Covid-19/Hom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s://www.st-andrews.ac.uk/library/services/other/libraryanddisableduser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st-andrews.ac.uk/library/services-and-support/support/disabled-student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apple.com/accessibility/macosx/vision.html" TargetMode="External"/><Relationship Id="rId5" Type="http://schemas.openxmlformats.org/officeDocument/2006/relationships/hyperlink" Target="http://windows.microsoft.com/en-US/windows/help/accessibility" TargetMode="External"/><Relationship Id="rId4" Type="http://schemas.openxmlformats.org/officeDocument/2006/relationships/hyperlink" Target="https://www.st-andrews.ac.uk/students/advice/disabilities/alternativeformatsuite/captioning/"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st-andrews.ac.uk/students/advice/disabilities/student-study-toolkit/" TargetMode="External"/><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st-andrews.ac.uk/students/advice/disabilities/alternativeformatsuite/" TargetMode="External"/><Relationship Id="rId5" Type="http://schemas.openxmlformats.org/officeDocument/2006/relationships/hyperlink" Target="https://www.st-andrews.ac.uk/students/advice/disabilities/schooldisabilitiesco-ordinators/" TargetMode="External"/><Relationship Id="rId4" Type="http://schemas.openxmlformats.org/officeDocument/2006/relationships/hyperlink" Target="https://www.st-andrews.ac.uk/ceed/"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www.st-andrews.ac.uk/coronavirus/pre-arrival-2021-2022/"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hyperlink" Target="https://www.gov.scot/coronavirus-covid-19/" TargetMode="External"/><Relationship Id="rId4" Type="http://schemas.openxmlformats.org/officeDocument/2006/relationships/hyperlink" Target="https://www.st-andrews.ac.uk/coronaviru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t-andrews.ac.uk/students/advice/disabiliti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disability@st-andrews.ac.uk"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st-andrews.ac.uk/students/advice/counselling/#d.en.1486095" TargetMode="External"/><Relationship Id="rId3" Type="http://schemas.openxmlformats.org/officeDocument/2006/relationships/hyperlink" Target="https://www.st-andrews.ac.uk/students/advice/" TargetMode="External"/><Relationship Id="rId7" Type="http://schemas.openxmlformats.org/officeDocument/2006/relationships/hyperlink" Target="https://www.st-andrews.ac.uk/students/money/" TargetMode="External"/><Relationship Id="rId12"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st-andrews.ac.uk/students/advice/disabilities/alternativeformatsuite/" TargetMode="External"/><Relationship Id="rId11" Type="http://schemas.openxmlformats.org/officeDocument/2006/relationships/hyperlink" Target="https://www.st-andrews.ac.uk/students/advice/health/" TargetMode="External"/><Relationship Id="rId5" Type="http://schemas.openxmlformats.org/officeDocument/2006/relationships/hyperlink" Target="https://www.st-andrews.ac.uk/maps/index.php?mode=single&amp;main-category-id=1&amp;category-id=5&amp;uid=studentservices" TargetMode="External"/><Relationship Id="rId10" Type="http://schemas.openxmlformats.org/officeDocument/2006/relationships/hyperlink" Target="https://www.st-andrews.ac.uk/study/accommodation/halls/living/wardens/" TargetMode="External"/><Relationship Id="rId4" Type="http://schemas.openxmlformats.org/officeDocument/2006/relationships/hyperlink" Target="https://www.st-andrews.ac.uk/maps/index.php?mode=single&amp;main-category-id=2&amp;category-id=23&amp;uid=edencourt" TargetMode="External"/><Relationship Id="rId9" Type="http://schemas.openxmlformats.org/officeDocument/2006/relationships/hyperlink" Target="https://www.st-andrews.ac.uk/students/advice/visa-information/"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st-andrews.ac.uk/students/academic/academic-advising/events/advisin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t-andrews.ac.uk/students/academic/timetablinginforma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st-andrews.ac.uk/students/academic/timetablinginformation/faqs/" TargetMode="External"/><Relationship Id="rId5" Type="http://schemas.openxmlformats.org/officeDocument/2006/relationships/hyperlink" Target="http://www.st-andrews.ac.uk/webtt" TargetMode="External"/><Relationship Id="rId4" Type="http://schemas.openxmlformats.org/officeDocument/2006/relationships/hyperlink" Target="https://mysaint.st-andrews.ac.uk/"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st-andrews.ac.uk/semesterdates/" TargetMode="External"/><Relationship Id="rId7" Type="http://schemas.openxmlformats.org/officeDocument/2006/relationships/hyperlink" Target="https://www.st-andrews.ac.uk/it-support/services/office-36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oody.st-andrews.ac.uk/moodle/" TargetMode="External"/><Relationship Id="rId5" Type="http://schemas.openxmlformats.org/officeDocument/2006/relationships/hyperlink" Target="https://mms.st-andrews.ac.uk/mms/" TargetMode="External"/><Relationship Id="rId4" Type="http://schemas.openxmlformats.org/officeDocument/2006/relationships/hyperlink" Target="https://www.st-andrews.ac.uk/education/handboo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st-andrews.ac.uk/remote-teaching/learning-remotel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67856"/>
            <a:ext cx="9144000" cy="3236494"/>
          </a:xfrm>
        </p:spPr>
        <p:txBody>
          <a:bodyPr>
            <a:normAutofit fontScale="90000"/>
          </a:bodyPr>
          <a:lstStyle/>
          <a:p>
            <a:br>
              <a:rPr lang="en-GB"/>
            </a:br>
            <a:r>
              <a:rPr lang="en-GB"/>
              <a:t>Entrant Essentials 2:</a:t>
            </a:r>
            <a:br>
              <a:rPr lang="en-GB"/>
            </a:br>
            <a:r>
              <a:rPr lang="en-GB" sz="4400"/>
              <a:t>What you need to know about Teaching and Learning at St Andrews</a:t>
            </a:r>
            <a:br>
              <a:rPr lang="en-GB" sz="4400"/>
            </a:br>
            <a:endParaRPr lang="en-GB"/>
          </a:p>
        </p:txBody>
      </p:sp>
      <p:sp>
        <p:nvSpPr>
          <p:cNvPr id="3" name="Subtitle 2"/>
          <p:cNvSpPr>
            <a:spLocks noGrp="1"/>
          </p:cNvSpPr>
          <p:nvPr>
            <p:ph type="subTitle" idx="1"/>
          </p:nvPr>
        </p:nvSpPr>
        <p:spPr>
          <a:xfrm>
            <a:off x="1524000" y="4239707"/>
            <a:ext cx="9144000" cy="1655762"/>
          </a:xfrm>
        </p:spPr>
        <p:txBody>
          <a:bodyPr vert="horz" lIns="91440" tIns="45720" rIns="91440" bIns="45720" rtlCol="0" anchor="t">
            <a:normAutofit/>
          </a:bodyPr>
          <a:lstStyle/>
          <a:p>
            <a:endParaRPr lang="en-GB" b="1"/>
          </a:p>
          <a:p>
            <a:r>
              <a:rPr lang="en-GB" dirty="0">
                <a:hlinkClick r:id="rId3"/>
              </a:rPr>
              <a:t>Disability Team</a:t>
            </a:r>
            <a:endParaRPr lang="en-GB" dirty="0">
              <a:cs typeface="Calibri"/>
              <a:hlinkClick r:id="rId3"/>
            </a:endParaRPr>
          </a:p>
          <a:p>
            <a:r>
              <a:rPr lang="en-GB"/>
              <a:t>disability@st-andrews.ac.uk</a:t>
            </a:r>
          </a:p>
        </p:txBody>
      </p:sp>
    </p:spTree>
    <p:extLst>
      <p:ext uri="{BB962C8B-B14F-4D97-AF65-F5344CB8AC3E}">
        <p14:creationId xmlns:p14="http://schemas.microsoft.com/office/powerpoint/2010/main" val="2336103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AFD50-363A-4860-80AE-E61352AB328D}"/>
              </a:ext>
            </a:extLst>
          </p:cNvPr>
          <p:cNvSpPr>
            <a:spLocks noGrp="1"/>
          </p:cNvSpPr>
          <p:nvPr>
            <p:ph type="title"/>
          </p:nvPr>
        </p:nvSpPr>
        <p:spPr/>
        <p:txBody>
          <a:bodyPr/>
          <a:lstStyle/>
          <a:p>
            <a:r>
              <a:rPr lang="en-GB" b="1"/>
              <a:t>Forms of </a:t>
            </a:r>
            <a:r>
              <a:rPr lang="en-GB" b="1">
                <a:hlinkClick r:id="rId3"/>
              </a:rPr>
              <a:t>Assessment</a:t>
            </a:r>
            <a:endParaRPr lang="en-GB" b="1"/>
          </a:p>
        </p:txBody>
      </p:sp>
      <p:sp>
        <p:nvSpPr>
          <p:cNvPr id="3" name="Content Placeholder 2">
            <a:extLst>
              <a:ext uri="{FF2B5EF4-FFF2-40B4-BE49-F238E27FC236}">
                <a16:creationId xmlns:a16="http://schemas.microsoft.com/office/drawing/2014/main" id="{E20A1972-96AB-462E-9D66-A17D789F9087}"/>
              </a:ext>
            </a:extLst>
          </p:cNvPr>
          <p:cNvSpPr>
            <a:spLocks noGrp="1"/>
          </p:cNvSpPr>
          <p:nvPr>
            <p:ph idx="1"/>
          </p:nvPr>
        </p:nvSpPr>
        <p:spPr>
          <a:xfrm>
            <a:off x="838200" y="1825625"/>
            <a:ext cx="5550568" cy="4667250"/>
          </a:xfrm>
          <a:solidFill>
            <a:schemeClr val="bg1"/>
          </a:solidFill>
        </p:spPr>
        <p:txBody>
          <a:bodyPr/>
          <a:lstStyle/>
          <a:p>
            <a:r>
              <a:rPr lang="en-GB"/>
              <a:t>Submission deadlines</a:t>
            </a:r>
          </a:p>
          <a:p>
            <a:endParaRPr lang="en-GB"/>
          </a:p>
          <a:p>
            <a:r>
              <a:rPr lang="en-GB"/>
              <a:t>Class tests</a:t>
            </a:r>
          </a:p>
          <a:p>
            <a:endParaRPr lang="en-GB"/>
          </a:p>
          <a:p>
            <a:r>
              <a:rPr lang="en-GB"/>
              <a:t>Group work</a:t>
            </a:r>
          </a:p>
          <a:p>
            <a:endParaRPr lang="en-GB"/>
          </a:p>
          <a:p>
            <a:r>
              <a:rPr lang="en-GB"/>
              <a:t>Presentations</a:t>
            </a:r>
          </a:p>
          <a:p>
            <a:endParaRPr lang="en-GB"/>
          </a:p>
          <a:p>
            <a:r>
              <a:rPr lang="en-GB"/>
              <a:t>Exams</a:t>
            </a:r>
          </a:p>
        </p:txBody>
      </p:sp>
      <p:sp>
        <p:nvSpPr>
          <p:cNvPr id="4" name="TextBox 3">
            <a:extLst>
              <a:ext uri="{FF2B5EF4-FFF2-40B4-BE49-F238E27FC236}">
                <a16:creationId xmlns:a16="http://schemas.microsoft.com/office/drawing/2014/main" id="{F6AB21C7-4930-4842-AE0D-080D08A7EC74}"/>
              </a:ext>
            </a:extLst>
          </p:cNvPr>
          <p:cNvSpPr txBox="1"/>
          <p:nvPr/>
        </p:nvSpPr>
        <p:spPr>
          <a:xfrm>
            <a:off x="513712" y="5265456"/>
            <a:ext cx="332509" cy="568036"/>
          </a:xfrm>
          <a:prstGeom prst="rect">
            <a:avLst/>
          </a:prstGeom>
          <a:solidFill>
            <a:schemeClr val="bg1"/>
          </a:solidFill>
        </p:spPr>
        <p:txBody>
          <a:bodyPr wrap="square" rtlCol="0">
            <a:spAutoFit/>
          </a:bodyPr>
          <a:lstStyle/>
          <a:p>
            <a:endParaRPr lang="en-GB"/>
          </a:p>
        </p:txBody>
      </p:sp>
    </p:spTree>
    <p:extLst>
      <p:ext uri="{BB962C8B-B14F-4D97-AF65-F5344CB8AC3E}">
        <p14:creationId xmlns:p14="http://schemas.microsoft.com/office/powerpoint/2010/main" val="3738383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62F91-25AC-44C4-AE1F-D57C567EB281}"/>
              </a:ext>
            </a:extLst>
          </p:cNvPr>
          <p:cNvSpPr>
            <a:spLocks noGrp="1"/>
          </p:cNvSpPr>
          <p:nvPr>
            <p:ph type="title"/>
          </p:nvPr>
        </p:nvSpPr>
        <p:spPr/>
        <p:txBody>
          <a:bodyPr/>
          <a:lstStyle/>
          <a:p>
            <a:r>
              <a:rPr lang="en-GB" b="1">
                <a:hlinkClick r:id="rId3"/>
              </a:rPr>
              <a:t>Teaching and Exam Arrangements</a:t>
            </a:r>
            <a:endParaRPr lang="en-GB" b="1"/>
          </a:p>
        </p:txBody>
      </p:sp>
      <p:sp>
        <p:nvSpPr>
          <p:cNvPr id="3" name="Content Placeholder 2">
            <a:extLst>
              <a:ext uri="{FF2B5EF4-FFF2-40B4-BE49-F238E27FC236}">
                <a16:creationId xmlns:a16="http://schemas.microsoft.com/office/drawing/2014/main" id="{3EE787B2-9C2B-47E9-9EF3-EABA9F879719}"/>
              </a:ext>
            </a:extLst>
          </p:cNvPr>
          <p:cNvSpPr>
            <a:spLocks noGrp="1"/>
          </p:cNvSpPr>
          <p:nvPr>
            <p:ph idx="1"/>
          </p:nvPr>
        </p:nvSpPr>
        <p:spPr>
          <a:xfrm>
            <a:off x="838200" y="1825625"/>
            <a:ext cx="6489032" cy="4667250"/>
          </a:xfrm>
          <a:solidFill>
            <a:schemeClr val="bg1"/>
          </a:solidFill>
        </p:spPr>
        <p:txBody>
          <a:bodyPr vert="horz" lIns="91440" tIns="45720" rIns="91440" bIns="45720" rtlCol="0" anchor="t">
            <a:normAutofit fontScale="92500" lnSpcReduction="20000"/>
          </a:bodyPr>
          <a:lstStyle/>
          <a:p>
            <a:r>
              <a:rPr lang="en-GB" dirty="0"/>
              <a:t>Disability Adviser Meeting</a:t>
            </a:r>
          </a:p>
          <a:p>
            <a:pPr marL="0" indent="0">
              <a:buNone/>
            </a:pPr>
            <a:endParaRPr lang="en-GB"/>
          </a:p>
          <a:p>
            <a:r>
              <a:rPr lang="en-GB" dirty="0"/>
              <a:t>Teaching and exam arrangements</a:t>
            </a:r>
            <a:endParaRPr lang="en-GB" dirty="0">
              <a:cs typeface="Calibri"/>
            </a:endParaRPr>
          </a:p>
          <a:p>
            <a:pPr marL="0" indent="0">
              <a:buNone/>
            </a:pPr>
            <a:endParaRPr lang="en-GB"/>
          </a:p>
          <a:p>
            <a:pPr fontAlgn="base"/>
            <a:r>
              <a:rPr lang="en-GB"/>
              <a:t>Here are some of the adjustments that may be made: </a:t>
            </a:r>
            <a:r>
              <a:rPr lang="en-US"/>
              <a:t>​</a:t>
            </a:r>
          </a:p>
          <a:p>
            <a:pPr lvl="1" fontAlgn="base"/>
            <a:r>
              <a:rPr lang="en-GB" dirty="0"/>
              <a:t>Examination arrangements  e.g. extra time </a:t>
            </a:r>
            <a:r>
              <a:rPr lang="en-US" dirty="0"/>
              <a:t>​</a:t>
            </a:r>
            <a:endParaRPr lang="en-US" dirty="0">
              <a:cs typeface="Calibri"/>
            </a:endParaRPr>
          </a:p>
          <a:p>
            <a:pPr lvl="1" fontAlgn="base"/>
            <a:r>
              <a:rPr lang="en-GB" dirty="0"/>
              <a:t>Lecture slides issued in advance ​</a:t>
            </a:r>
            <a:endParaRPr lang="en-GB" dirty="0">
              <a:cs typeface="Calibri"/>
            </a:endParaRPr>
          </a:p>
          <a:p>
            <a:pPr lvl="1" fontAlgn="base"/>
            <a:r>
              <a:rPr lang="en-GB" dirty="0"/>
              <a:t>Support to access assistive technology </a:t>
            </a:r>
            <a:r>
              <a:rPr lang="en-US" dirty="0"/>
              <a:t>​</a:t>
            </a:r>
            <a:endParaRPr lang="en-US" dirty="0">
              <a:cs typeface="Calibri"/>
            </a:endParaRPr>
          </a:p>
          <a:p>
            <a:pPr lvl="1" fontAlgn="base"/>
            <a:r>
              <a:rPr lang="en-GB"/>
              <a:t>Support with alternative formatting of information </a:t>
            </a:r>
            <a:r>
              <a:rPr lang="en-US"/>
              <a:t>​</a:t>
            </a:r>
          </a:p>
          <a:p>
            <a:pPr marL="0" indent="0" fontAlgn="base">
              <a:buNone/>
            </a:pPr>
            <a:r>
              <a:rPr lang="en-GB"/>
              <a:t>(The list is not exhaustive and not relevant to all students). </a:t>
            </a:r>
            <a:endParaRPr lang="en-US">
              <a:cs typeface="Calibri" panose="020F0502020204030204"/>
            </a:endParaRPr>
          </a:p>
          <a:p>
            <a:endParaRPr lang="en-GB"/>
          </a:p>
          <a:p>
            <a:endParaRPr lang="en-GB"/>
          </a:p>
          <a:p>
            <a:endParaRPr lang="en-GB"/>
          </a:p>
        </p:txBody>
      </p:sp>
      <p:sp>
        <p:nvSpPr>
          <p:cNvPr id="4" name="TextBox 3">
            <a:extLst>
              <a:ext uri="{FF2B5EF4-FFF2-40B4-BE49-F238E27FC236}">
                <a16:creationId xmlns:a16="http://schemas.microsoft.com/office/drawing/2014/main" id="{8FB6B9F2-BACD-4DE1-8796-A67B5ECD3D90}"/>
              </a:ext>
            </a:extLst>
          </p:cNvPr>
          <p:cNvSpPr txBox="1"/>
          <p:nvPr/>
        </p:nvSpPr>
        <p:spPr>
          <a:xfrm>
            <a:off x="513712" y="5265456"/>
            <a:ext cx="332509" cy="568036"/>
          </a:xfrm>
          <a:prstGeom prst="rect">
            <a:avLst/>
          </a:prstGeom>
          <a:solidFill>
            <a:schemeClr val="bg1"/>
          </a:solidFill>
        </p:spPr>
        <p:txBody>
          <a:bodyPr wrap="square" rtlCol="0">
            <a:spAutoFit/>
          </a:bodyPr>
          <a:lstStyle/>
          <a:p>
            <a:endParaRPr lang="en-GB"/>
          </a:p>
        </p:txBody>
      </p:sp>
    </p:spTree>
    <p:extLst>
      <p:ext uri="{BB962C8B-B14F-4D97-AF65-F5344CB8AC3E}">
        <p14:creationId xmlns:p14="http://schemas.microsoft.com/office/powerpoint/2010/main" val="3188902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0945B-72CF-4156-BC12-A5B83F9D8D7B}"/>
              </a:ext>
            </a:extLst>
          </p:cNvPr>
          <p:cNvSpPr>
            <a:spLocks noGrp="1"/>
          </p:cNvSpPr>
          <p:nvPr>
            <p:ph type="title"/>
          </p:nvPr>
        </p:nvSpPr>
        <p:spPr>
          <a:xfrm>
            <a:off x="798444" y="365125"/>
            <a:ext cx="10515600" cy="1325563"/>
          </a:xfrm>
        </p:spPr>
        <p:txBody>
          <a:bodyPr/>
          <a:lstStyle/>
          <a:p>
            <a:r>
              <a:rPr lang="en-GB" b="1"/>
              <a:t>Postgraduate Research (PGR) Students</a:t>
            </a:r>
          </a:p>
        </p:txBody>
      </p:sp>
      <p:sp>
        <p:nvSpPr>
          <p:cNvPr id="3" name="Content Placeholder 2">
            <a:extLst>
              <a:ext uri="{FF2B5EF4-FFF2-40B4-BE49-F238E27FC236}">
                <a16:creationId xmlns:a16="http://schemas.microsoft.com/office/drawing/2014/main" id="{7A469298-A3A1-489B-9A9B-32EE3C8C92AA}"/>
              </a:ext>
            </a:extLst>
          </p:cNvPr>
          <p:cNvSpPr>
            <a:spLocks noGrp="1"/>
          </p:cNvSpPr>
          <p:nvPr>
            <p:ph idx="1"/>
          </p:nvPr>
        </p:nvSpPr>
        <p:spPr>
          <a:xfrm>
            <a:off x="745436" y="1825625"/>
            <a:ext cx="8557591" cy="4071592"/>
          </a:xfrm>
          <a:solidFill>
            <a:schemeClr val="bg1"/>
          </a:solidFill>
        </p:spPr>
        <p:txBody>
          <a:bodyPr vert="horz" lIns="91440" tIns="45720" rIns="91440" bIns="45720" rtlCol="0" anchor="t">
            <a:normAutofit/>
          </a:bodyPr>
          <a:lstStyle/>
          <a:p>
            <a:r>
              <a:rPr lang="en-GB" dirty="0"/>
              <a:t>Disability Adviser meeting</a:t>
            </a:r>
          </a:p>
          <a:p>
            <a:endParaRPr lang="en-GB"/>
          </a:p>
          <a:p>
            <a:r>
              <a:rPr lang="en-GB" dirty="0"/>
              <a:t>Disabled Student Allowance (UK students, if eligible)</a:t>
            </a:r>
            <a:endParaRPr lang="en-GB" dirty="0">
              <a:cs typeface="Calibri"/>
            </a:endParaRPr>
          </a:p>
          <a:p>
            <a:endParaRPr lang="en-GB"/>
          </a:p>
          <a:p>
            <a:r>
              <a:rPr lang="en-GB" dirty="0">
                <a:hlinkClick r:id="rId3"/>
              </a:rPr>
              <a:t>Postgraduate Researcher Induction</a:t>
            </a:r>
            <a:r>
              <a:rPr lang="en-GB" dirty="0"/>
              <a:t> </a:t>
            </a:r>
            <a:endParaRPr lang="en-GB">
              <a:cs typeface="Calibri"/>
            </a:endParaRPr>
          </a:p>
        </p:txBody>
      </p:sp>
    </p:spTree>
    <p:extLst>
      <p:ext uri="{BB962C8B-B14F-4D97-AF65-F5344CB8AC3E}">
        <p14:creationId xmlns:p14="http://schemas.microsoft.com/office/powerpoint/2010/main" val="3335963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C8F2B-A291-4D2C-965A-4F1F3A6D119D}"/>
              </a:ext>
            </a:extLst>
          </p:cNvPr>
          <p:cNvSpPr>
            <a:spLocks noGrp="1"/>
          </p:cNvSpPr>
          <p:nvPr>
            <p:ph type="title"/>
          </p:nvPr>
        </p:nvSpPr>
        <p:spPr/>
        <p:txBody>
          <a:bodyPr/>
          <a:lstStyle/>
          <a:p>
            <a:r>
              <a:rPr lang="en-GB" b="1"/>
              <a:t>Library</a:t>
            </a:r>
          </a:p>
        </p:txBody>
      </p:sp>
      <p:sp>
        <p:nvSpPr>
          <p:cNvPr id="3" name="Content Placeholder 2">
            <a:extLst>
              <a:ext uri="{FF2B5EF4-FFF2-40B4-BE49-F238E27FC236}">
                <a16:creationId xmlns:a16="http://schemas.microsoft.com/office/drawing/2014/main" id="{602CA51B-A562-4B2A-8914-EEA135B0FB18}"/>
              </a:ext>
            </a:extLst>
          </p:cNvPr>
          <p:cNvSpPr>
            <a:spLocks noGrp="1"/>
          </p:cNvSpPr>
          <p:nvPr>
            <p:ph idx="1"/>
          </p:nvPr>
        </p:nvSpPr>
        <p:spPr>
          <a:xfrm>
            <a:off x="838200" y="1825625"/>
            <a:ext cx="5779168" cy="4130007"/>
          </a:xfrm>
          <a:solidFill>
            <a:schemeClr val="bg1"/>
          </a:solidFill>
        </p:spPr>
        <p:txBody>
          <a:bodyPr>
            <a:normAutofit fontScale="92500" lnSpcReduction="10000"/>
          </a:bodyPr>
          <a:lstStyle/>
          <a:p>
            <a:pPr fontAlgn="base">
              <a:lnSpc>
                <a:spcPct val="120000"/>
              </a:lnSpc>
              <a:buFont typeface="Arial" panose="020B0604020202020204" pitchFamily="34" charset="0"/>
              <a:buChar char="•"/>
            </a:pPr>
            <a:r>
              <a:rPr lang="en-GB">
                <a:hlinkClick r:id="rId3"/>
              </a:rPr>
              <a:t>Library resources</a:t>
            </a:r>
            <a:endParaRPr lang="en-GB"/>
          </a:p>
          <a:p>
            <a:pPr marL="0" indent="0" fontAlgn="base">
              <a:lnSpc>
                <a:spcPct val="120000"/>
              </a:lnSpc>
              <a:buNone/>
            </a:pPr>
            <a:endParaRPr lang="en-GB"/>
          </a:p>
          <a:p>
            <a:pPr fontAlgn="base">
              <a:lnSpc>
                <a:spcPct val="120000"/>
              </a:lnSpc>
              <a:buFont typeface="Arial" panose="020B0604020202020204" pitchFamily="34" charset="0"/>
              <a:buChar char="•"/>
            </a:pPr>
            <a:r>
              <a:rPr lang="en-GB"/>
              <a:t>Disability Adviser meeting </a:t>
            </a:r>
          </a:p>
          <a:p>
            <a:pPr fontAlgn="base">
              <a:lnSpc>
                <a:spcPct val="120000"/>
              </a:lnSpc>
              <a:buFont typeface="Arial" panose="020B0604020202020204" pitchFamily="34" charset="0"/>
              <a:buChar char="•"/>
            </a:pPr>
            <a:endParaRPr lang="en-GB"/>
          </a:p>
          <a:p>
            <a:pPr fontAlgn="base">
              <a:lnSpc>
                <a:spcPct val="120000"/>
              </a:lnSpc>
              <a:buFont typeface="Arial" panose="020B0604020202020204" pitchFamily="34" charset="0"/>
              <a:buChar char="•"/>
            </a:pPr>
            <a:r>
              <a:rPr lang="en-GB">
                <a:hlinkClick r:id="rId4"/>
              </a:rPr>
              <a:t>Library arrangements </a:t>
            </a:r>
            <a:endParaRPr lang="en-GB"/>
          </a:p>
          <a:p>
            <a:pPr fontAlgn="base">
              <a:lnSpc>
                <a:spcPct val="120000"/>
              </a:lnSpc>
              <a:buFont typeface="Arial" panose="020B0604020202020204" pitchFamily="34" charset="0"/>
              <a:buChar char="•"/>
            </a:pPr>
            <a:endParaRPr lang="en-GB"/>
          </a:p>
          <a:p>
            <a:pPr fontAlgn="base">
              <a:lnSpc>
                <a:spcPct val="120000"/>
              </a:lnSpc>
              <a:buFont typeface="Arial" panose="020B0604020202020204" pitchFamily="34" charset="0"/>
              <a:buChar char="•"/>
            </a:pPr>
            <a:r>
              <a:rPr lang="en-GB">
                <a:hlinkClick r:id="rId4"/>
              </a:rPr>
              <a:t>Library pages</a:t>
            </a:r>
            <a:endParaRPr lang="en-GB"/>
          </a:p>
          <a:p>
            <a:endParaRPr lang="en-GB"/>
          </a:p>
        </p:txBody>
      </p:sp>
      <p:sp>
        <p:nvSpPr>
          <p:cNvPr id="4" name="TextBox 3">
            <a:extLst>
              <a:ext uri="{FF2B5EF4-FFF2-40B4-BE49-F238E27FC236}">
                <a16:creationId xmlns:a16="http://schemas.microsoft.com/office/drawing/2014/main" id="{95C7187C-FBC4-480C-981B-2B1A77D57DCF}"/>
              </a:ext>
            </a:extLst>
          </p:cNvPr>
          <p:cNvSpPr txBox="1"/>
          <p:nvPr/>
        </p:nvSpPr>
        <p:spPr>
          <a:xfrm>
            <a:off x="513712" y="5265456"/>
            <a:ext cx="332509" cy="568036"/>
          </a:xfrm>
          <a:prstGeom prst="rect">
            <a:avLst/>
          </a:prstGeom>
          <a:solidFill>
            <a:schemeClr val="bg1"/>
          </a:solidFill>
        </p:spPr>
        <p:txBody>
          <a:bodyPr wrap="square" rtlCol="0">
            <a:spAutoFit/>
          </a:bodyPr>
          <a:lstStyle/>
          <a:p>
            <a:endParaRPr lang="en-GB"/>
          </a:p>
        </p:txBody>
      </p:sp>
      <p:pic>
        <p:nvPicPr>
          <p:cNvPr id="5" name="Picture 4" descr="Photo of the outside of the main library. It is a grey building with windows over three floors. There are blue poles in front of the building the entrance. People are pictured walking in front of the library.">
            <a:extLst>
              <a:ext uri="{FF2B5EF4-FFF2-40B4-BE49-F238E27FC236}">
                <a16:creationId xmlns:a16="http://schemas.microsoft.com/office/drawing/2014/main" id="{5F2DE8C3-C4F7-4915-9C6D-5FAE974BC608}"/>
              </a:ext>
            </a:extLst>
          </p:cNvPr>
          <p:cNvPicPr>
            <a:picLocks noChangeAspect="1"/>
          </p:cNvPicPr>
          <p:nvPr/>
        </p:nvPicPr>
        <p:blipFill>
          <a:blip r:embed="rId5"/>
          <a:stretch>
            <a:fillRect/>
          </a:stretch>
        </p:blipFill>
        <p:spPr>
          <a:xfrm>
            <a:off x="5354520" y="2539686"/>
            <a:ext cx="4056883" cy="2701883"/>
          </a:xfrm>
          <a:prstGeom prst="rect">
            <a:avLst/>
          </a:prstGeom>
        </p:spPr>
      </p:pic>
    </p:spTree>
    <p:extLst>
      <p:ext uri="{BB962C8B-B14F-4D97-AF65-F5344CB8AC3E}">
        <p14:creationId xmlns:p14="http://schemas.microsoft.com/office/powerpoint/2010/main" val="3024338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B74AC-28A0-4034-A934-F63369037D50}"/>
              </a:ext>
            </a:extLst>
          </p:cNvPr>
          <p:cNvSpPr>
            <a:spLocks noGrp="1"/>
          </p:cNvSpPr>
          <p:nvPr>
            <p:ph type="title"/>
          </p:nvPr>
        </p:nvSpPr>
        <p:spPr/>
        <p:txBody>
          <a:bodyPr/>
          <a:lstStyle/>
          <a:p>
            <a:r>
              <a:rPr lang="en-GB" dirty="0">
                <a:ea typeface="+mj-lt"/>
                <a:cs typeface="+mj-lt"/>
              </a:rPr>
              <a:t>Tools and resources for self-service solutions</a:t>
            </a:r>
            <a:endParaRPr lang="en-US" dirty="0"/>
          </a:p>
        </p:txBody>
      </p:sp>
      <p:sp>
        <p:nvSpPr>
          <p:cNvPr id="3" name="Content Placeholder 2">
            <a:extLst>
              <a:ext uri="{FF2B5EF4-FFF2-40B4-BE49-F238E27FC236}">
                <a16:creationId xmlns:a16="http://schemas.microsoft.com/office/drawing/2014/main" id="{ADF8E4AB-B4E7-4162-A838-F13AB02E6D7A}"/>
              </a:ext>
            </a:extLst>
          </p:cNvPr>
          <p:cNvSpPr>
            <a:spLocks noGrp="1"/>
          </p:cNvSpPr>
          <p:nvPr>
            <p:ph idx="1"/>
          </p:nvPr>
        </p:nvSpPr>
        <p:spPr/>
        <p:txBody>
          <a:bodyPr vert="horz" lIns="91440" tIns="45720" rIns="91440" bIns="45720" rtlCol="0" anchor="t">
            <a:normAutofit/>
          </a:bodyPr>
          <a:lstStyle/>
          <a:p>
            <a:r>
              <a:rPr lang="en-GB" dirty="0">
                <a:cs typeface="Calibri"/>
                <a:hlinkClick r:id="rId3"/>
              </a:rPr>
              <a:t>Sensus Access</a:t>
            </a:r>
            <a:endParaRPr lang="en-US"/>
          </a:p>
          <a:p>
            <a:endParaRPr lang="en-GB" dirty="0">
              <a:cs typeface="Calibri"/>
            </a:endParaRPr>
          </a:p>
          <a:p>
            <a:r>
              <a:rPr lang="en-GB" dirty="0">
                <a:cs typeface="Calibri"/>
                <a:hlinkClick r:id="rId4"/>
              </a:rPr>
              <a:t>Captioning</a:t>
            </a:r>
            <a:endParaRPr lang="en-GB" dirty="0">
              <a:cs typeface="Calibri"/>
            </a:endParaRPr>
          </a:p>
          <a:p>
            <a:endParaRPr lang="en-GB" dirty="0">
              <a:cs typeface="Calibri"/>
            </a:endParaRPr>
          </a:p>
          <a:p>
            <a:r>
              <a:rPr lang="en-GB">
                <a:cs typeface="Calibri"/>
              </a:rPr>
              <a:t>Mac and Windows accessibility solutions</a:t>
            </a:r>
          </a:p>
          <a:p>
            <a:r>
              <a:rPr lang="en-GB" sz="2400">
                <a:ea typeface="+mn-lt"/>
                <a:cs typeface="+mn-lt"/>
              </a:rPr>
              <a:t>Windows: </a:t>
            </a:r>
            <a:r>
              <a:rPr lang="en-GB" sz="2400" dirty="0">
                <a:ea typeface="+mn-lt"/>
                <a:cs typeface="+mn-lt"/>
                <a:hlinkClick r:id="rId5"/>
              </a:rPr>
              <a:t>http://windows.microsoft.com/en-US/windows/help/accessibility</a:t>
            </a:r>
            <a:endParaRPr lang="en-GB" sz="2400">
              <a:ea typeface="+mn-lt"/>
              <a:cs typeface="+mn-lt"/>
            </a:endParaRPr>
          </a:p>
          <a:p>
            <a:r>
              <a:rPr lang="en-GB" sz="2400">
                <a:ea typeface="+mn-lt"/>
                <a:cs typeface="+mn-lt"/>
              </a:rPr>
              <a:t>OS X: </a:t>
            </a:r>
            <a:r>
              <a:rPr lang="en-GB" sz="2400" dirty="0">
                <a:ea typeface="+mn-lt"/>
                <a:cs typeface="+mn-lt"/>
                <a:hlinkClick r:id="rId6"/>
              </a:rPr>
              <a:t>http://www.apple.com/accessibility/macosx/vision.html</a:t>
            </a:r>
            <a:endParaRPr lang="en-GB" sz="2400">
              <a:ea typeface="+mn-lt"/>
              <a:cs typeface="+mn-lt"/>
            </a:endParaRPr>
          </a:p>
          <a:p>
            <a:endParaRPr lang="en-GB" dirty="0">
              <a:cs typeface="Calibri"/>
            </a:endParaRPr>
          </a:p>
          <a:p>
            <a:endParaRPr lang="en-GB" dirty="0">
              <a:cs typeface="Calibri"/>
            </a:endParaRPr>
          </a:p>
        </p:txBody>
      </p:sp>
    </p:spTree>
    <p:extLst>
      <p:ext uri="{BB962C8B-B14F-4D97-AF65-F5344CB8AC3E}">
        <p14:creationId xmlns:p14="http://schemas.microsoft.com/office/powerpoint/2010/main" val="702406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63C7D-EBCE-4FB1-9158-FBBD31B21A54}"/>
              </a:ext>
            </a:extLst>
          </p:cNvPr>
          <p:cNvSpPr>
            <a:spLocks noGrp="1"/>
          </p:cNvSpPr>
          <p:nvPr>
            <p:ph type="title"/>
          </p:nvPr>
        </p:nvSpPr>
        <p:spPr/>
        <p:txBody>
          <a:bodyPr/>
          <a:lstStyle/>
          <a:p>
            <a:r>
              <a:rPr lang="en-GB" b="1"/>
              <a:t>Academic Supports</a:t>
            </a:r>
          </a:p>
        </p:txBody>
      </p:sp>
      <p:sp>
        <p:nvSpPr>
          <p:cNvPr id="3" name="Content Placeholder 2">
            <a:extLst>
              <a:ext uri="{FF2B5EF4-FFF2-40B4-BE49-F238E27FC236}">
                <a16:creationId xmlns:a16="http://schemas.microsoft.com/office/drawing/2014/main" id="{21CA857E-35A5-4EDC-BBA5-F1D93E92C884}"/>
              </a:ext>
            </a:extLst>
          </p:cNvPr>
          <p:cNvSpPr>
            <a:spLocks noGrp="1"/>
          </p:cNvSpPr>
          <p:nvPr>
            <p:ph idx="1"/>
          </p:nvPr>
        </p:nvSpPr>
        <p:spPr>
          <a:xfrm>
            <a:off x="838200" y="1825625"/>
            <a:ext cx="6320589" cy="4667250"/>
          </a:xfrm>
          <a:solidFill>
            <a:schemeClr val="bg1"/>
          </a:solidFill>
        </p:spPr>
        <p:txBody>
          <a:bodyPr/>
          <a:lstStyle/>
          <a:p>
            <a:r>
              <a:rPr lang="en-GB">
                <a:hlinkClick r:id="rId3"/>
              </a:rPr>
              <a:t>Study Skills Toolkit</a:t>
            </a:r>
            <a:endParaRPr lang="en-GB"/>
          </a:p>
          <a:p>
            <a:endParaRPr lang="en-GB"/>
          </a:p>
          <a:p>
            <a:r>
              <a:rPr lang="en-GB">
                <a:hlinkClick r:id="rId4"/>
              </a:rPr>
              <a:t>CEED</a:t>
            </a:r>
            <a:endParaRPr lang="en-GB"/>
          </a:p>
          <a:p>
            <a:endParaRPr lang="en-GB"/>
          </a:p>
          <a:p>
            <a:r>
              <a:rPr lang="en-GB">
                <a:hlinkClick r:id="rId5"/>
              </a:rPr>
              <a:t>School Disability Coordinators</a:t>
            </a:r>
            <a:endParaRPr lang="en-GB"/>
          </a:p>
          <a:p>
            <a:pPr marL="0" indent="0">
              <a:buNone/>
            </a:pPr>
            <a:endParaRPr lang="en-GB"/>
          </a:p>
          <a:p>
            <a:r>
              <a:rPr lang="en-GB"/>
              <a:t>Academic office hours/class hours</a:t>
            </a:r>
          </a:p>
          <a:p>
            <a:endParaRPr lang="en-GB"/>
          </a:p>
          <a:p>
            <a:r>
              <a:rPr lang="en-GB">
                <a:hlinkClick r:id="rId6"/>
              </a:rPr>
              <a:t>Alternative Format Suite</a:t>
            </a:r>
            <a:endParaRPr lang="en-GB"/>
          </a:p>
        </p:txBody>
      </p:sp>
      <p:sp>
        <p:nvSpPr>
          <p:cNvPr id="4" name="TextBox 3">
            <a:extLst>
              <a:ext uri="{FF2B5EF4-FFF2-40B4-BE49-F238E27FC236}">
                <a16:creationId xmlns:a16="http://schemas.microsoft.com/office/drawing/2014/main" id="{A4298839-6E89-4372-B58F-40AAD88FD8AE}"/>
              </a:ext>
            </a:extLst>
          </p:cNvPr>
          <p:cNvSpPr txBox="1"/>
          <p:nvPr/>
        </p:nvSpPr>
        <p:spPr>
          <a:xfrm>
            <a:off x="513712" y="5265456"/>
            <a:ext cx="332509" cy="568036"/>
          </a:xfrm>
          <a:prstGeom prst="rect">
            <a:avLst/>
          </a:prstGeom>
          <a:solidFill>
            <a:schemeClr val="bg1"/>
          </a:solidFill>
        </p:spPr>
        <p:txBody>
          <a:bodyPr wrap="square" rtlCol="0">
            <a:spAutoFit/>
          </a:bodyPr>
          <a:lstStyle/>
          <a:p>
            <a:endParaRPr lang="en-GB"/>
          </a:p>
        </p:txBody>
      </p:sp>
      <p:sp>
        <p:nvSpPr>
          <p:cNvPr id="5" name="AutoShape 2" descr="CAPOD">
            <a:extLst>
              <a:ext uri="{FF2B5EF4-FFF2-40B4-BE49-F238E27FC236}">
                <a16:creationId xmlns:a16="http://schemas.microsoft.com/office/drawing/2014/main" id="{377910E2-35D4-440C-BF6D-3F8EF8172DA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a:extLst>
              <a:ext uri="{FF2B5EF4-FFF2-40B4-BE49-F238E27FC236}">
                <a16:creationId xmlns:a16="http://schemas.microsoft.com/office/drawing/2014/main" id="{974C36A1-8C50-4CFA-A990-81CDCDCB4B8D}"/>
              </a:ext>
            </a:extLst>
          </p:cNvPr>
          <p:cNvPicPr>
            <a:picLocks noChangeAspect="1"/>
          </p:cNvPicPr>
          <p:nvPr/>
        </p:nvPicPr>
        <p:blipFill>
          <a:blip r:embed="rId7"/>
          <a:stretch>
            <a:fillRect/>
          </a:stretch>
        </p:blipFill>
        <p:spPr>
          <a:xfrm>
            <a:off x="2390775" y="2714625"/>
            <a:ext cx="2000250" cy="714375"/>
          </a:xfrm>
          <a:prstGeom prst="rect">
            <a:avLst/>
          </a:prstGeom>
        </p:spPr>
      </p:pic>
    </p:spTree>
    <p:extLst>
      <p:ext uri="{BB962C8B-B14F-4D97-AF65-F5344CB8AC3E}">
        <p14:creationId xmlns:p14="http://schemas.microsoft.com/office/powerpoint/2010/main" val="2792944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E511D-01DD-45C6-A4C4-56F334CEC835}"/>
              </a:ext>
            </a:extLst>
          </p:cNvPr>
          <p:cNvSpPr>
            <a:spLocks noGrp="1"/>
          </p:cNvSpPr>
          <p:nvPr>
            <p:ph type="ctrTitle"/>
          </p:nvPr>
        </p:nvSpPr>
        <p:spPr/>
        <p:txBody>
          <a:bodyPr/>
          <a:lstStyle/>
          <a:p>
            <a:r>
              <a:rPr lang="en-GB"/>
              <a:t>Any questions?</a:t>
            </a:r>
          </a:p>
        </p:txBody>
      </p:sp>
    </p:spTree>
    <p:extLst>
      <p:ext uri="{BB962C8B-B14F-4D97-AF65-F5344CB8AC3E}">
        <p14:creationId xmlns:p14="http://schemas.microsoft.com/office/powerpoint/2010/main" val="4175167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8A9EF-C25B-4237-A01E-45E04B3EE9AC}"/>
              </a:ext>
            </a:extLst>
          </p:cNvPr>
          <p:cNvSpPr>
            <a:spLocks noGrp="1"/>
          </p:cNvSpPr>
          <p:nvPr>
            <p:ph type="ctrTitle"/>
          </p:nvPr>
        </p:nvSpPr>
        <p:spPr>
          <a:xfrm>
            <a:off x="1524000" y="997668"/>
            <a:ext cx="9144000" cy="2387600"/>
          </a:xfrm>
        </p:spPr>
        <p:txBody>
          <a:bodyPr/>
          <a:lstStyle/>
          <a:p>
            <a:r>
              <a:rPr lang="en-GB"/>
              <a:t>Thank you for joining us!</a:t>
            </a:r>
          </a:p>
        </p:txBody>
      </p:sp>
      <p:sp>
        <p:nvSpPr>
          <p:cNvPr id="4" name="Subtitle 2">
            <a:extLst>
              <a:ext uri="{FF2B5EF4-FFF2-40B4-BE49-F238E27FC236}">
                <a16:creationId xmlns:a16="http://schemas.microsoft.com/office/drawing/2014/main" id="{A704B353-D96F-4144-830A-32C65E215AE5}"/>
              </a:ext>
            </a:extLst>
          </p:cNvPr>
          <p:cNvSpPr>
            <a:spLocks noGrp="1"/>
          </p:cNvSpPr>
          <p:nvPr>
            <p:ph type="subTitle" idx="1"/>
          </p:nvPr>
        </p:nvSpPr>
        <p:spPr>
          <a:xfrm>
            <a:off x="2429773" y="3602038"/>
            <a:ext cx="7016152" cy="1655762"/>
          </a:xfrm>
        </p:spPr>
        <p:txBody>
          <a:bodyPr vert="horz" lIns="91440" tIns="45720" rIns="91440" bIns="45720" rtlCol="0" anchor="t">
            <a:normAutofit/>
          </a:bodyPr>
          <a:lstStyle/>
          <a:p>
            <a:endParaRPr lang="en-GB"/>
          </a:p>
          <a:p>
            <a:r>
              <a:rPr lang="en-GB" dirty="0"/>
              <a:t>Please join us tomorrow, the 24</a:t>
            </a:r>
            <a:r>
              <a:rPr lang="en-GB" baseline="30000" dirty="0"/>
              <a:t>th</a:t>
            </a:r>
            <a:r>
              <a:rPr lang="en-GB" dirty="0"/>
              <a:t> of August at 11:30 am UK time for Entrant Essentials 3: Student’s Perspective</a:t>
            </a:r>
            <a:endParaRPr lang="en-GB" dirty="0">
              <a:cs typeface="Calibri"/>
            </a:endParaRPr>
          </a:p>
        </p:txBody>
      </p:sp>
    </p:spTree>
    <p:extLst>
      <p:ext uri="{BB962C8B-B14F-4D97-AF65-F5344CB8AC3E}">
        <p14:creationId xmlns:p14="http://schemas.microsoft.com/office/powerpoint/2010/main" val="288975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BC9CE3C-19FE-4524-BBF5-458662E58877}"/>
              </a:ext>
            </a:extLst>
          </p:cNvPr>
          <p:cNvSpPr txBox="1"/>
          <p:nvPr/>
        </p:nvSpPr>
        <p:spPr>
          <a:xfrm>
            <a:off x="706582" y="5361709"/>
            <a:ext cx="332509" cy="568036"/>
          </a:xfrm>
          <a:prstGeom prst="rect">
            <a:avLst/>
          </a:prstGeom>
          <a:solidFill>
            <a:schemeClr val="bg1"/>
          </a:solidFill>
        </p:spPr>
        <p:txBody>
          <a:bodyPr wrap="square" rtlCol="0">
            <a:spAutoFit/>
          </a:bodyPr>
          <a:lstStyle/>
          <a:p>
            <a:endParaRPr lang="en-GB"/>
          </a:p>
        </p:txBody>
      </p:sp>
      <p:sp>
        <p:nvSpPr>
          <p:cNvPr id="5" name="Title 1">
            <a:extLst>
              <a:ext uri="{FF2B5EF4-FFF2-40B4-BE49-F238E27FC236}">
                <a16:creationId xmlns:a16="http://schemas.microsoft.com/office/drawing/2014/main" id="{C831F24A-C357-479E-9778-A69DE2CC4E66}"/>
              </a:ext>
            </a:extLst>
          </p:cNvPr>
          <p:cNvSpPr>
            <a:spLocks noGrp="1"/>
          </p:cNvSpPr>
          <p:nvPr>
            <p:ph type="title"/>
          </p:nvPr>
        </p:nvSpPr>
        <p:spPr>
          <a:xfrm>
            <a:off x="838200" y="365125"/>
            <a:ext cx="10515600" cy="1325563"/>
          </a:xfrm>
        </p:spPr>
        <p:txBody>
          <a:bodyPr/>
          <a:lstStyle/>
          <a:p>
            <a:r>
              <a:rPr lang="en-GB" b="1"/>
              <a:t>Student Services Disability Team</a:t>
            </a:r>
          </a:p>
        </p:txBody>
      </p:sp>
      <p:pic>
        <p:nvPicPr>
          <p:cNvPr id="6" name="Content Placeholder 4" descr="Picture of Lara smiling, wearing glasses and a blue cardigan." title="Dr Lara Meischke">
            <a:extLst>
              <a:ext uri="{FF2B5EF4-FFF2-40B4-BE49-F238E27FC236}">
                <a16:creationId xmlns:a16="http://schemas.microsoft.com/office/drawing/2014/main" id="{C4942EF9-E474-4652-B3B6-D66E231AE08C}"/>
              </a:ext>
            </a:extLst>
          </p:cNvPr>
          <p:cNvPicPr>
            <a:picLocks noChangeAspect="1"/>
          </p:cNvPicPr>
          <p:nvPr/>
        </p:nvPicPr>
        <p:blipFill>
          <a:blip r:embed="rId3"/>
          <a:stretch>
            <a:fillRect/>
          </a:stretch>
        </p:blipFill>
        <p:spPr>
          <a:xfrm>
            <a:off x="5990358" y="1655112"/>
            <a:ext cx="952500" cy="1085850"/>
          </a:xfrm>
          <a:prstGeom prst="rect">
            <a:avLst/>
          </a:prstGeom>
        </p:spPr>
      </p:pic>
      <p:pic>
        <p:nvPicPr>
          <p:cNvPr id="7" name="Picture 6" descr="Photograph of Sheila smiling, wearing a yellow top and black cardigan." title="Sheila Baillie">
            <a:extLst>
              <a:ext uri="{FF2B5EF4-FFF2-40B4-BE49-F238E27FC236}">
                <a16:creationId xmlns:a16="http://schemas.microsoft.com/office/drawing/2014/main" id="{B64822FD-0BA8-4598-AF93-3C9DBCE2E785}"/>
              </a:ext>
            </a:extLst>
          </p:cNvPr>
          <p:cNvPicPr>
            <a:picLocks noChangeAspect="1"/>
          </p:cNvPicPr>
          <p:nvPr/>
        </p:nvPicPr>
        <p:blipFill>
          <a:blip r:embed="rId4"/>
          <a:stretch>
            <a:fillRect/>
          </a:stretch>
        </p:blipFill>
        <p:spPr>
          <a:xfrm>
            <a:off x="5903609" y="4772123"/>
            <a:ext cx="952500" cy="1085850"/>
          </a:xfrm>
          <a:prstGeom prst="rect">
            <a:avLst/>
          </a:prstGeom>
        </p:spPr>
      </p:pic>
      <p:pic>
        <p:nvPicPr>
          <p:cNvPr id="8" name="Picture 7" descr="Picture of John smiling, wearing a light blue shirt. " title="John Petrie">
            <a:extLst>
              <a:ext uri="{FF2B5EF4-FFF2-40B4-BE49-F238E27FC236}">
                <a16:creationId xmlns:a16="http://schemas.microsoft.com/office/drawing/2014/main" id="{2B04D755-0A8B-4075-B0DC-5E1FE8E72A2A}"/>
              </a:ext>
            </a:extLst>
          </p:cNvPr>
          <p:cNvPicPr>
            <a:picLocks noChangeAspect="1"/>
          </p:cNvPicPr>
          <p:nvPr/>
        </p:nvPicPr>
        <p:blipFill>
          <a:blip r:embed="rId5"/>
          <a:stretch>
            <a:fillRect/>
          </a:stretch>
        </p:blipFill>
        <p:spPr>
          <a:xfrm>
            <a:off x="6856250" y="4772123"/>
            <a:ext cx="868644" cy="1085850"/>
          </a:xfrm>
          <a:prstGeom prst="rect">
            <a:avLst/>
          </a:prstGeom>
        </p:spPr>
      </p:pic>
      <p:pic>
        <p:nvPicPr>
          <p:cNvPr id="9" name="Picture 8" descr="Picture of Michelle smiling, wearing glasses and a green dress." title="Michelle Petrie">
            <a:extLst>
              <a:ext uri="{FF2B5EF4-FFF2-40B4-BE49-F238E27FC236}">
                <a16:creationId xmlns:a16="http://schemas.microsoft.com/office/drawing/2014/main" id="{26E3EEAD-FC6F-466D-A7DE-8421FCB07596}"/>
              </a:ext>
            </a:extLst>
          </p:cNvPr>
          <p:cNvPicPr>
            <a:picLocks noChangeAspect="1"/>
          </p:cNvPicPr>
          <p:nvPr/>
        </p:nvPicPr>
        <p:blipFill>
          <a:blip r:embed="rId6"/>
          <a:stretch>
            <a:fillRect/>
          </a:stretch>
        </p:blipFill>
        <p:spPr>
          <a:xfrm>
            <a:off x="7595639" y="4772123"/>
            <a:ext cx="868644" cy="1085850"/>
          </a:xfrm>
          <a:prstGeom prst="rect">
            <a:avLst/>
          </a:prstGeom>
        </p:spPr>
      </p:pic>
      <p:pic>
        <p:nvPicPr>
          <p:cNvPr id="10" name="Picture 9" descr="Picture of Kate smiling, wearing a black top and silver neckless." title="Kate Leavy">
            <a:extLst>
              <a:ext uri="{FF2B5EF4-FFF2-40B4-BE49-F238E27FC236}">
                <a16:creationId xmlns:a16="http://schemas.microsoft.com/office/drawing/2014/main" id="{1C6AF1F5-281F-445E-993F-69E3823B4CB6}"/>
              </a:ext>
            </a:extLst>
          </p:cNvPr>
          <p:cNvPicPr>
            <a:picLocks noChangeAspect="1"/>
          </p:cNvPicPr>
          <p:nvPr/>
        </p:nvPicPr>
        <p:blipFill>
          <a:blip r:embed="rId7"/>
          <a:stretch>
            <a:fillRect/>
          </a:stretch>
        </p:blipFill>
        <p:spPr>
          <a:xfrm>
            <a:off x="8478801" y="4772123"/>
            <a:ext cx="855004" cy="1085850"/>
          </a:xfrm>
          <a:prstGeom prst="rect">
            <a:avLst/>
          </a:prstGeom>
        </p:spPr>
      </p:pic>
      <p:sp>
        <p:nvSpPr>
          <p:cNvPr id="11" name="Content Placeholder 2">
            <a:extLst>
              <a:ext uri="{FF2B5EF4-FFF2-40B4-BE49-F238E27FC236}">
                <a16:creationId xmlns:a16="http://schemas.microsoft.com/office/drawing/2014/main" id="{6AEC6945-E795-4F14-B43D-419C92C39AB9}"/>
              </a:ext>
            </a:extLst>
          </p:cNvPr>
          <p:cNvSpPr>
            <a:spLocks noGrp="1"/>
          </p:cNvSpPr>
          <p:nvPr>
            <p:ph sz="half" idx="1"/>
          </p:nvPr>
        </p:nvSpPr>
        <p:spPr>
          <a:xfrm>
            <a:off x="838200" y="1825625"/>
            <a:ext cx="5152157" cy="4575175"/>
          </a:xfrm>
          <a:solidFill>
            <a:schemeClr val="bg1"/>
          </a:solidFill>
        </p:spPr>
        <p:txBody>
          <a:bodyPr vert="horz" lIns="91440" tIns="45720" rIns="91440" bIns="45720" rtlCol="0" anchor="t">
            <a:normAutofit/>
          </a:bodyPr>
          <a:lstStyle/>
          <a:p>
            <a:pPr fontAlgn="base"/>
            <a:r>
              <a:rPr lang="en-GB"/>
              <a:t>Director of Student Services – </a:t>
            </a:r>
          </a:p>
          <a:p>
            <a:pPr marL="0" indent="0" fontAlgn="base">
              <a:buNone/>
            </a:pPr>
            <a:r>
              <a:rPr lang="en-GB"/>
              <a:t>   Dr Lara Meischke</a:t>
            </a:r>
            <a:r>
              <a:rPr lang="en-US" dirty="0"/>
              <a:t>​</a:t>
            </a:r>
            <a:endParaRPr lang="en-US" dirty="0">
              <a:cs typeface="Calibri"/>
            </a:endParaRPr>
          </a:p>
          <a:p>
            <a:pPr marL="0" indent="0" fontAlgn="base">
              <a:buNone/>
            </a:pPr>
            <a:endParaRPr lang="en-GB"/>
          </a:p>
          <a:p>
            <a:pPr fontAlgn="base"/>
            <a:r>
              <a:rPr lang="en-GB"/>
              <a:t>Assistant Director (Accessibility &amp; Inclusion) – Dr Fiona Whelan</a:t>
            </a:r>
            <a:r>
              <a:rPr lang="en-US"/>
              <a:t>​</a:t>
            </a:r>
          </a:p>
          <a:p>
            <a:pPr fontAlgn="base"/>
            <a:endParaRPr lang="en-GB"/>
          </a:p>
          <a:p>
            <a:pPr fontAlgn="base"/>
            <a:r>
              <a:rPr lang="en-GB"/>
              <a:t>Disability Advisers – Sheila Baillie, John Petrie, Michelle Petrie and Kate Leavy</a:t>
            </a:r>
            <a:r>
              <a:rPr lang="en-US"/>
              <a:t>​</a:t>
            </a:r>
          </a:p>
          <a:p>
            <a:pPr marL="0" indent="0">
              <a:buNone/>
            </a:pPr>
            <a:endParaRPr lang="en-GB"/>
          </a:p>
        </p:txBody>
      </p:sp>
      <p:sp>
        <p:nvSpPr>
          <p:cNvPr id="12" name="AutoShape 4" descr="data:image/jpg;base64,%20/9j/4AAQSkZJRgABAQEAYABgAAD/2wBDAAUDBAQEAwUEBAQFBQUGBwwIBwcHBw8LCwkMEQ8SEhEPERETFhwXExQaFRERGCEYGh0dHx8fExciJCIeJBweHx7/2wBDAQUFBQcGBw4ICA4eFBEUHh4eHh4eHh4eHh4eHh4eHh4eHh4eHh4eHh4eHh4eHh4eHh4eHh4eHh4eHh4eHh4eHh7/wAARCABcAEk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zqy0qFruS1mDtIhAAA+X65rpIZtF0C1jN9dJCvO1AcnjrmuD1HWvEF5p7Xthpd0lpI+DNHCzZP1Fc1La63fsS1pMCerz5B/I15UsLOu/fdkexTxcKC9yN33Oq8Y+OJNeddM00fY7JnCn5sNIc9WPYe1fTfwI0Dwp4E8Oq8es6Xd6zdqGup0nU7ePuLz0FfHdx4dmg09rl5xLMGUCNB6nrV7TfCt8zIZrpbVOC53kFRV1MLTjT5ISsvzOd1qtWfNNXZ+gEuqW06ZhuInz/AHZAaw7+YsxPavi9tLe1J+y+JtQQj+5Kw/TNV7zWvE+nDNl4w1MkfwvKf61xrBX+GX4FucorVHtHhNiPjn42J5PlxdfTAqH44m1k8H3LXG4Ov+qKk8N747VyH7PF9fXviXX73UriS4uZYYy8rnJfk85rM/aN81dUspYbiQedGwZNx2/L7fjWipf7Qo32sRzfu72PI3EpZgM7Scnng1H9mb+8v516f4H+Fy6tFHc6xqEghudBudVgEHBUx7gqtn3WuX/4RGH/AJ+5Pyr0vaRvY5VBn1D4wn/4Uno+uaX4T1CC/s7+1+0Wv2oCU20q8MuOhBBzXzHeeJPFGv3j315cLLufDNtCqD9BWtrOu39/ZvFeTPIQrqSzZzn/APVWBoXmS6e0MSOzhzjb9KmPw3a1NYwlOXLFnSrJcaZDsu2gkldAfMj5ULnIP1qne6n9rZRbySmRezHqawdau5vPB+/8oABPC8Vo+C7Vrq+EsgyqnkCpcF8TNKcpN8hPY6H4g1GN5raCTA9OrUt/4f8AEsNp5l1pNy0QGd4XNe5eF9Qs7W1WNLdD68V2MWuWd7YtZy2sYBHZaxliLdD0Y5emlqfMXwy8TSeGPEW98i2nGydP9n1HuK2fj5cx3Vzpc0Lh45InZGB4IOKn+NfhKPS7xNWsY9sMjYbaOAa4XxNcyXWg6JHM27y/NRSfTcKuKjOUaqPPrQlSbps9R8NePfDWl6Hp0NxqA81PCk+nsqjO2d5HIU/gRXAf2/Yf89/0rp/FPhrSZvH9nYrZxxQLoImdIxgF1t2bJ98gVzn9hp/cX8qFyLXuR7xY1rQdQsdPea4sp41QDLtjArJ8Kz3dr9oigiZ9yk7QMnkEZ/ImvYfHS+d4R1BOpWEt+XNebeD0VtQtnhctN5fKqKzpV26bbRpUp8rTizndcVYxBJ5bKGTncveuv8H20VnEskjBVcBjn0rJ8dqwuUgEe1DlyD1DelaY03UL/SoDpahpPLUEE4A4rTn5oLzNKEHGT0udvpvifQbWVYjOrGul/wCEo0qzt0uXwIW/ix0rxGfwj4rjiaaS3mbB/wCeeAK9Gt/Ceoa58LbOG1Yx3aT/ADsepGDwKwqUo6O56tCrUd1y6o6HXtW0Hxf4VvrKCRy4iLoWXGWAyMflXg3jRYodO0FUUYNuWPOOS2a9l8D/AA/udDt5r+9muN6wuoikfcHO09uxrwzxZcC40rSTMWBSORDgdMPVYdJT5YvQ4cepNKUlZlq78davJrX9pyeSbo2Zs8qOPLKbMfXBqP8At3Wv+eVYdjHYtcxTySSeUsgZlKH5gCMivYf+FjfDn/oUz+ddcoxWyPNjd9Tb1fVtPl0W4ha7i+eJohk43NjH8684+HWvXuj+IGlsGjWR4HhIkQMNrDBHPf3rPuwZdSdpXKogyCegPrRoECw6zHcqzydQAq9a5oU4wi13OqrzNpGt4zuvP8SWwusIjJtIPb3/ADrobG+Gn2NvIj4XAPBrz/x7eNcaoGZSpRQpFO0XWPP0hLKRstCcAk9V7Vapfu42Lo13GbTep6rrfj6V/D7WcWWdxjI6gd6g8EeONYkt30O3s827tjJOGUeufauNkhivLSBrKVoplXEg65PtW14NsDHcmOS1uHdzgvzgVEox5WetTqzqVE76HZ+HPGGpSai+m6mS8sZKlvUdM14D4hm8w7P4Unmx+LZr3Px7DYeFtKk1KBdjvHgbjli54ArwSZTJbTA8kHeDRhUruRxZpUbag3sdFoNgj+E0uNoOTyfT9+g/xpn/AAj/ALVg2730enqiTFYHKggNx97IB/KpftF//wA9T/31XXyvueRzo0JvEK3tusEtmkPI5Hetrwz40bRLkg2cMsJQoDsG9M9wfWuDabJp6yDFU6UWrWEq81K9zS166F/qE9ypLeYcj6msm2laC5BBwDxUpY7Si9WAqK5jK7QfSqSSVgbbfMdPpOoT28gZQcg16BpXxG+w2Y+1IiEdGPGa8u0TUrZSEvG2YGM4pPE11a3UEa28okKnPHaueVNSdmj0KWKdGPNF6mx8SvHE3iu+hRcraQD5R/fY9TWLZtGwVZMkEDIHUisBDzV21MsmQuc44xWvIoxsjilVlVm5S3ZNNYt8yiTy03ZXe3OPf3qP7Gv/AD+J+dSG3jQ/vXLt3AOQPxp220/54f8Aj1O7NY4KcldmZuOOtPR6jpRWxwl+xeMSq7cgCl1GVJZFEfLdSf6VRVjipyoEq49qztqaJ6WIpUI5qSyKq5Vh97ipioIBxzVbpcLj1ouFtSFhtldfetCx3RxtIhw2KpXYxcHHercZKwYHGV5oexdJ2mPTc54qX7O394UkJ3KFIGKs+Qnq351LZ6TrM//Z">
            <a:extLst>
              <a:ext uri="{FF2B5EF4-FFF2-40B4-BE49-F238E27FC236}">
                <a16:creationId xmlns:a16="http://schemas.microsoft.com/office/drawing/2014/main" id="{F4E14FE9-9549-47D7-A7EF-E7BAC08D6565}"/>
              </a:ext>
            </a:extLst>
          </p:cNvPr>
          <p:cNvSpPr>
            <a:spLocks noChangeAspect="1" noChangeArrowheads="1"/>
          </p:cNvSpPr>
          <p:nvPr/>
        </p:nvSpPr>
        <p:spPr bwMode="auto">
          <a:xfrm>
            <a:off x="5990358" y="2808430"/>
            <a:ext cx="952500" cy="103042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3" name="Picture 12" descr="Fiona Whelan&#10;&#10;Picture of Fiona with brown hair smiling">
            <a:extLst>
              <a:ext uri="{FF2B5EF4-FFF2-40B4-BE49-F238E27FC236}">
                <a16:creationId xmlns:a16="http://schemas.microsoft.com/office/drawing/2014/main" id="{9DC8C3D8-AB4C-413E-8DE0-18EF0BC60C3F}"/>
              </a:ext>
            </a:extLst>
          </p:cNvPr>
          <p:cNvPicPr>
            <a:picLocks noChangeAspect="1"/>
          </p:cNvPicPr>
          <p:nvPr/>
        </p:nvPicPr>
        <p:blipFill>
          <a:blip r:embed="rId8"/>
          <a:stretch>
            <a:fillRect/>
          </a:stretch>
        </p:blipFill>
        <p:spPr>
          <a:xfrm>
            <a:off x="5999883" y="3095907"/>
            <a:ext cx="942975" cy="1181100"/>
          </a:xfrm>
          <a:prstGeom prst="rect">
            <a:avLst/>
          </a:prstGeom>
        </p:spPr>
      </p:pic>
    </p:spTree>
    <p:extLst>
      <p:ext uri="{BB962C8B-B14F-4D97-AF65-F5344CB8AC3E}">
        <p14:creationId xmlns:p14="http://schemas.microsoft.com/office/powerpoint/2010/main" val="2671047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23995" y="2052448"/>
            <a:ext cx="7501466" cy="2800767"/>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2800" dirty="0">
                <a:cs typeface="Calibri"/>
                <a:hlinkClick r:id="rId3"/>
              </a:rPr>
              <a:t>Pre-arrival checklist 21/22</a:t>
            </a:r>
            <a:endParaRPr lang="en-GB" sz="2800" dirty="0"/>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hlinkClick r:id="rId4"/>
              </a:rPr>
              <a:t>Coronavirus information pages</a:t>
            </a:r>
            <a:endParaRPr lang="en-GB" sz="2800">
              <a:cs typeface="Calibri"/>
            </a:endParaRP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hlinkClick r:id="rId5"/>
              </a:rPr>
              <a:t>Scottish Government Guidelines</a:t>
            </a:r>
            <a:endParaRPr lang="en-GB" sz="2800" dirty="0"/>
          </a:p>
          <a:p>
            <a:pPr marL="285750" indent="-285750">
              <a:buFont typeface="Arial" panose="020B0604020202020204" pitchFamily="34" charset="0"/>
              <a:buChar char="•"/>
            </a:pPr>
            <a:endParaRPr lang="en-GB" dirty="0"/>
          </a:p>
          <a:p>
            <a:r>
              <a:rPr lang="en-GB" dirty="0"/>
              <a:t> </a:t>
            </a:r>
          </a:p>
        </p:txBody>
      </p:sp>
      <p:sp>
        <p:nvSpPr>
          <p:cNvPr id="3" name="TextBox 2"/>
          <p:cNvSpPr txBox="1"/>
          <p:nvPr/>
        </p:nvSpPr>
        <p:spPr>
          <a:xfrm>
            <a:off x="1208975" y="628130"/>
            <a:ext cx="8525134" cy="769441"/>
          </a:xfrm>
          <a:prstGeom prst="rect">
            <a:avLst/>
          </a:prstGeom>
          <a:noFill/>
        </p:spPr>
        <p:txBody>
          <a:bodyPr wrap="square" lIns="91440" tIns="45720" rIns="91440" bIns="45720" rtlCol="0" anchor="t">
            <a:spAutoFit/>
          </a:bodyPr>
          <a:lstStyle/>
          <a:p>
            <a:r>
              <a:rPr lang="en-GB" sz="4400" b="1" dirty="0">
                <a:latin typeface="+mj-lt"/>
                <a:ea typeface="+mj-ea"/>
                <a:cs typeface="+mj-cs"/>
              </a:rPr>
              <a:t>Pre-arrival information for 2021/22</a:t>
            </a:r>
          </a:p>
        </p:txBody>
      </p:sp>
    </p:spTree>
    <p:extLst>
      <p:ext uri="{BB962C8B-B14F-4D97-AF65-F5344CB8AC3E}">
        <p14:creationId xmlns:p14="http://schemas.microsoft.com/office/powerpoint/2010/main" val="3789706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59668CF-0AB5-4666-AC45-2B3ADD628660}"/>
              </a:ext>
            </a:extLst>
          </p:cNvPr>
          <p:cNvSpPr txBox="1"/>
          <p:nvPr/>
        </p:nvSpPr>
        <p:spPr>
          <a:xfrm>
            <a:off x="706582" y="5361709"/>
            <a:ext cx="332509" cy="568036"/>
          </a:xfrm>
          <a:prstGeom prst="rect">
            <a:avLst/>
          </a:prstGeom>
          <a:solidFill>
            <a:schemeClr val="bg1"/>
          </a:solidFill>
        </p:spPr>
        <p:txBody>
          <a:bodyPr wrap="square" rtlCol="0">
            <a:spAutoFit/>
          </a:bodyPr>
          <a:lstStyle/>
          <a:p>
            <a:endParaRPr lang="en-GB"/>
          </a:p>
        </p:txBody>
      </p:sp>
      <p:sp>
        <p:nvSpPr>
          <p:cNvPr id="9" name="Title 1">
            <a:extLst>
              <a:ext uri="{FF2B5EF4-FFF2-40B4-BE49-F238E27FC236}">
                <a16:creationId xmlns:a16="http://schemas.microsoft.com/office/drawing/2014/main" id="{EA6E3896-369B-4451-8C7C-C5627BA1D0CE}"/>
              </a:ext>
            </a:extLst>
          </p:cNvPr>
          <p:cNvSpPr txBox="1">
            <a:spLocks/>
          </p:cNvSpPr>
          <p:nvPr/>
        </p:nvSpPr>
        <p:spPr>
          <a:xfrm>
            <a:off x="886694" y="25284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Making Contact with the </a:t>
            </a:r>
            <a:r>
              <a:rPr lang="en-GB" b="1">
                <a:hlinkClick r:id="rId3"/>
              </a:rPr>
              <a:t>Disability Team</a:t>
            </a:r>
            <a:endParaRPr lang="en-GB" b="1"/>
          </a:p>
        </p:txBody>
      </p:sp>
      <p:sp>
        <p:nvSpPr>
          <p:cNvPr id="10" name="Content Placeholder 2">
            <a:extLst>
              <a:ext uri="{FF2B5EF4-FFF2-40B4-BE49-F238E27FC236}">
                <a16:creationId xmlns:a16="http://schemas.microsoft.com/office/drawing/2014/main" id="{D3F0802D-B938-4658-9253-6F8691196052}"/>
              </a:ext>
            </a:extLst>
          </p:cNvPr>
          <p:cNvSpPr txBox="1">
            <a:spLocks/>
          </p:cNvSpPr>
          <p:nvPr/>
        </p:nvSpPr>
        <p:spPr>
          <a:xfrm>
            <a:off x="937493" y="1859491"/>
            <a:ext cx="8582891" cy="4667250"/>
          </a:xfrm>
          <a:prstGeom prst="rect">
            <a:avLst/>
          </a:prstGeom>
          <a:solidFill>
            <a:schemeClr val="bg1"/>
          </a:solidFill>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nSpc>
                <a:spcPct val="110000"/>
              </a:lnSpc>
            </a:pPr>
            <a:r>
              <a:rPr lang="en-GB"/>
              <a:t>Range of services offered </a:t>
            </a:r>
          </a:p>
          <a:p>
            <a:pPr>
              <a:lnSpc>
                <a:spcPct val="110000"/>
              </a:lnSpc>
            </a:pPr>
            <a:endParaRPr lang="en-GB"/>
          </a:p>
          <a:p>
            <a:pPr>
              <a:lnSpc>
                <a:spcPct val="110000"/>
              </a:lnSpc>
            </a:pPr>
            <a:r>
              <a:rPr lang="en-GB"/>
              <a:t>Information and documentation required</a:t>
            </a:r>
          </a:p>
          <a:p>
            <a:pPr>
              <a:lnSpc>
                <a:spcPct val="110000"/>
              </a:lnSpc>
            </a:pPr>
            <a:endParaRPr lang="en-GB"/>
          </a:p>
          <a:p>
            <a:pPr>
              <a:lnSpc>
                <a:spcPct val="110000"/>
              </a:lnSpc>
            </a:pPr>
            <a:r>
              <a:rPr lang="en-GB"/>
              <a:t>Disability Students allowance</a:t>
            </a:r>
          </a:p>
          <a:p>
            <a:pPr>
              <a:lnSpc>
                <a:spcPct val="110000"/>
              </a:lnSpc>
            </a:pPr>
            <a:endParaRPr lang="en-GB"/>
          </a:p>
          <a:p>
            <a:pPr>
              <a:lnSpc>
                <a:spcPct val="110000"/>
              </a:lnSpc>
            </a:pPr>
            <a:r>
              <a:rPr lang="en-GB"/>
              <a:t>Our webpage can be found here: </a:t>
            </a:r>
            <a:r>
              <a:rPr lang="en-GB">
                <a:hlinkClick r:id="rId3"/>
              </a:rPr>
              <a:t>https://www.st-andrews.ac.uk/students/advice/disabilities/</a:t>
            </a:r>
            <a:endParaRPr lang="en-GB"/>
          </a:p>
          <a:p>
            <a:pPr>
              <a:lnSpc>
                <a:spcPct val="110000"/>
              </a:lnSpc>
            </a:pPr>
            <a:r>
              <a:rPr lang="en-GB"/>
              <a:t>Contact details:</a:t>
            </a:r>
          </a:p>
          <a:p>
            <a:pPr lvl="1">
              <a:lnSpc>
                <a:spcPct val="110000"/>
              </a:lnSpc>
            </a:pPr>
            <a:r>
              <a:rPr lang="en-GB"/>
              <a:t>01334462720</a:t>
            </a:r>
          </a:p>
          <a:p>
            <a:pPr lvl="1">
              <a:lnSpc>
                <a:spcPct val="110000"/>
              </a:lnSpc>
            </a:pPr>
            <a:r>
              <a:rPr lang="en-GB">
                <a:hlinkClick r:id="rId4"/>
              </a:rPr>
              <a:t>disability@st-andrews.ac.uk</a:t>
            </a:r>
            <a:r>
              <a:rPr lang="en-GB"/>
              <a:t> </a:t>
            </a:r>
          </a:p>
          <a:p>
            <a:endParaRPr lang="en-GB"/>
          </a:p>
          <a:p>
            <a:endParaRPr lang="en-GB"/>
          </a:p>
        </p:txBody>
      </p:sp>
    </p:spTree>
    <p:extLst>
      <p:ext uri="{BB962C8B-B14F-4D97-AF65-F5344CB8AC3E}">
        <p14:creationId xmlns:p14="http://schemas.microsoft.com/office/powerpoint/2010/main" val="1848608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0A74D-EB44-4EBB-A581-07551E34BE7E}"/>
              </a:ext>
            </a:extLst>
          </p:cNvPr>
          <p:cNvSpPr>
            <a:spLocks noGrp="1"/>
          </p:cNvSpPr>
          <p:nvPr>
            <p:ph type="title"/>
          </p:nvPr>
        </p:nvSpPr>
        <p:spPr>
          <a:xfrm>
            <a:off x="838200" y="365125"/>
            <a:ext cx="10515600" cy="1325563"/>
          </a:xfrm>
        </p:spPr>
        <p:txBody>
          <a:bodyPr/>
          <a:lstStyle/>
          <a:p>
            <a:r>
              <a:rPr lang="en-US" b="1">
                <a:hlinkClick r:id="rId3"/>
              </a:rPr>
              <a:t>Student Services</a:t>
            </a:r>
            <a:endParaRPr lang="en-GB" b="1"/>
          </a:p>
        </p:txBody>
      </p:sp>
      <p:sp>
        <p:nvSpPr>
          <p:cNvPr id="3" name="Content Placeholder 2">
            <a:extLst>
              <a:ext uri="{FF2B5EF4-FFF2-40B4-BE49-F238E27FC236}">
                <a16:creationId xmlns:a16="http://schemas.microsoft.com/office/drawing/2014/main" id="{D12B8763-7CB1-463A-8D7B-1D169891EB9F}"/>
              </a:ext>
            </a:extLst>
          </p:cNvPr>
          <p:cNvSpPr>
            <a:spLocks noGrp="1"/>
          </p:cNvSpPr>
          <p:nvPr>
            <p:ph idx="1"/>
          </p:nvPr>
        </p:nvSpPr>
        <p:spPr>
          <a:xfrm>
            <a:off x="838200" y="1825625"/>
            <a:ext cx="6490855" cy="4667250"/>
          </a:xfrm>
          <a:solidFill>
            <a:schemeClr val="bg1"/>
          </a:solidFill>
        </p:spPr>
        <p:txBody>
          <a:bodyPr>
            <a:normAutofit fontScale="85000" lnSpcReduction="10000"/>
          </a:bodyPr>
          <a:lstStyle/>
          <a:p>
            <a:pPr>
              <a:buFont typeface="Arial" panose="020B0604020202020204" pitchFamily="34" charset="0"/>
              <a:buChar char="•"/>
            </a:pPr>
            <a:r>
              <a:rPr lang="en-US" sz="2600"/>
              <a:t>Based at </a:t>
            </a:r>
            <a:r>
              <a:rPr lang="en-US" sz="2600">
                <a:hlinkClick r:id="rId4"/>
              </a:rPr>
              <a:t>Eden Court </a:t>
            </a:r>
            <a:r>
              <a:rPr lang="en-US" sz="2600"/>
              <a:t>and the </a:t>
            </a:r>
            <a:r>
              <a:rPr lang="en-US" sz="2600" err="1">
                <a:hlinkClick r:id="rId5"/>
              </a:rPr>
              <a:t>The</a:t>
            </a:r>
            <a:r>
              <a:rPr lang="en-US" sz="2600">
                <a:hlinkClick r:id="rId5"/>
              </a:rPr>
              <a:t> ASC on North Street   </a:t>
            </a:r>
            <a:endParaRPr lang="en-US" sz="2600"/>
          </a:p>
          <a:p>
            <a:pPr marL="0" indent="0">
              <a:buNone/>
            </a:pPr>
            <a:endParaRPr lang="en-US" sz="2600"/>
          </a:p>
          <a:p>
            <a:pPr>
              <a:buFont typeface="Arial" panose="020B0604020202020204" pitchFamily="34" charset="0"/>
              <a:buChar char="•"/>
            </a:pPr>
            <a:r>
              <a:rPr lang="en-US" sz="2600"/>
              <a:t>Can help with academic and non–academic questions </a:t>
            </a:r>
          </a:p>
          <a:p>
            <a:pPr marL="0" indent="0">
              <a:buNone/>
            </a:pPr>
            <a:endParaRPr lang="en-US" sz="2600"/>
          </a:p>
          <a:p>
            <a:pPr>
              <a:buFont typeface="Arial" panose="020B0604020202020204" pitchFamily="34" charset="0"/>
              <a:buChar char="•"/>
            </a:pPr>
            <a:r>
              <a:rPr lang="en-US" sz="2600"/>
              <a:t>Services:</a:t>
            </a:r>
          </a:p>
          <a:p>
            <a:pPr lvl="1">
              <a:buFont typeface="Arial" panose="020B0604020202020204" pitchFamily="34" charset="0"/>
              <a:buChar char="•"/>
            </a:pPr>
            <a:r>
              <a:rPr lang="en-US" sz="2600">
                <a:hlinkClick r:id="rId6"/>
              </a:rPr>
              <a:t>Disability Advice and Support</a:t>
            </a:r>
            <a:endParaRPr lang="en-US" sz="2600"/>
          </a:p>
          <a:p>
            <a:pPr lvl="1">
              <a:buFont typeface="Arial" panose="020B0604020202020204" pitchFamily="34" charset="0"/>
              <a:buChar char="•"/>
            </a:pPr>
            <a:r>
              <a:rPr lang="en-US" sz="2600">
                <a:hlinkClick r:id="rId7"/>
              </a:rPr>
              <a:t>Money Advice</a:t>
            </a:r>
            <a:endParaRPr lang="en-US" sz="2600"/>
          </a:p>
          <a:p>
            <a:pPr lvl="1">
              <a:buFont typeface="Arial" panose="020B0604020202020204" pitchFamily="34" charset="0"/>
              <a:buChar char="•"/>
            </a:pPr>
            <a:r>
              <a:rPr lang="en-US" sz="2600">
                <a:hlinkClick r:id="rId8"/>
              </a:rPr>
              <a:t>Wellbeing Support</a:t>
            </a:r>
          </a:p>
          <a:p>
            <a:pPr lvl="1">
              <a:buFont typeface="Arial" panose="020B0604020202020204" pitchFamily="34" charset="0"/>
              <a:buChar char="•"/>
            </a:pPr>
            <a:r>
              <a:rPr lang="en-US" sz="2600">
                <a:hlinkClick r:id="rId8"/>
              </a:rPr>
              <a:t>Counselling</a:t>
            </a:r>
          </a:p>
          <a:p>
            <a:pPr lvl="1">
              <a:buFont typeface="Arial" panose="020B0604020202020204" pitchFamily="34" charset="0"/>
              <a:buChar char="•"/>
            </a:pPr>
            <a:r>
              <a:rPr lang="en-US" sz="2600">
                <a:hlinkClick r:id="rId8"/>
              </a:rPr>
              <a:t>Mental Health Support</a:t>
            </a:r>
            <a:endParaRPr lang="en-US" sz="2600"/>
          </a:p>
          <a:p>
            <a:pPr lvl="1">
              <a:buFont typeface="Arial" panose="020B0604020202020204" pitchFamily="34" charset="0"/>
              <a:buChar char="•"/>
            </a:pPr>
            <a:r>
              <a:rPr lang="en-US" sz="2600">
                <a:hlinkClick r:id="rId9"/>
              </a:rPr>
              <a:t>International Advice</a:t>
            </a:r>
            <a:endParaRPr lang="en-US" sz="2600"/>
          </a:p>
          <a:p>
            <a:pPr lvl="1">
              <a:buFont typeface="Arial" panose="020B0604020202020204" pitchFamily="34" charset="0"/>
              <a:buChar char="•"/>
            </a:pPr>
            <a:r>
              <a:rPr lang="en-US" sz="2600" err="1">
                <a:hlinkClick r:id="rId10"/>
              </a:rPr>
              <a:t>Wardennial</a:t>
            </a:r>
            <a:r>
              <a:rPr lang="en-US" sz="2600">
                <a:hlinkClick r:id="rId10"/>
              </a:rPr>
              <a:t> Service</a:t>
            </a:r>
            <a:endParaRPr lang="en-US" sz="2600"/>
          </a:p>
          <a:p>
            <a:pPr lvl="1">
              <a:buFont typeface="Arial" panose="020B0604020202020204" pitchFamily="34" charset="0"/>
              <a:buChar char="•"/>
            </a:pPr>
            <a:r>
              <a:rPr lang="en-US" sz="2600">
                <a:hlinkClick r:id="rId11"/>
              </a:rPr>
              <a:t>Health Hub</a:t>
            </a:r>
            <a:endParaRPr lang="en-US" sz="2600"/>
          </a:p>
          <a:p>
            <a:endParaRPr lang="en-GB"/>
          </a:p>
        </p:txBody>
      </p:sp>
      <p:pic>
        <p:nvPicPr>
          <p:cNvPr id="4" name="Picture 3" descr="Logo for the ASC. It is a blue speech bubble with the letters A, S and C in large white font.&#10;Above the speech bubble it says &quot;got a question? Ask the&quot;&#10;Under the speech bubble text says &quot;advice &amp; support centre&quot;">
            <a:extLst>
              <a:ext uri="{FF2B5EF4-FFF2-40B4-BE49-F238E27FC236}">
                <a16:creationId xmlns:a16="http://schemas.microsoft.com/office/drawing/2014/main" id="{F3FF2D8D-0427-4C41-B4FE-7D0733EF0756}"/>
              </a:ext>
            </a:extLst>
          </p:cNvPr>
          <p:cNvPicPr>
            <a:picLocks noChangeAspect="1"/>
          </p:cNvPicPr>
          <p:nvPr/>
        </p:nvPicPr>
        <p:blipFill>
          <a:blip r:embed="rId12"/>
          <a:stretch>
            <a:fillRect/>
          </a:stretch>
        </p:blipFill>
        <p:spPr>
          <a:xfrm>
            <a:off x="8354291" y="737682"/>
            <a:ext cx="3359728" cy="2928613"/>
          </a:xfrm>
          <a:prstGeom prst="rect">
            <a:avLst/>
          </a:prstGeom>
        </p:spPr>
      </p:pic>
      <p:sp>
        <p:nvSpPr>
          <p:cNvPr id="5" name="TextBox 4">
            <a:extLst>
              <a:ext uri="{FF2B5EF4-FFF2-40B4-BE49-F238E27FC236}">
                <a16:creationId xmlns:a16="http://schemas.microsoft.com/office/drawing/2014/main" id="{54D41094-47B5-4EA9-A576-8B614DA91677}"/>
              </a:ext>
            </a:extLst>
          </p:cNvPr>
          <p:cNvSpPr txBox="1"/>
          <p:nvPr/>
        </p:nvSpPr>
        <p:spPr>
          <a:xfrm>
            <a:off x="706582" y="5361709"/>
            <a:ext cx="332509" cy="568036"/>
          </a:xfrm>
          <a:prstGeom prst="rect">
            <a:avLst/>
          </a:prstGeom>
          <a:solidFill>
            <a:schemeClr val="bg1"/>
          </a:solidFill>
        </p:spPr>
        <p:txBody>
          <a:bodyPr wrap="square" rtlCol="0">
            <a:spAutoFit/>
          </a:bodyPr>
          <a:lstStyle/>
          <a:p>
            <a:endParaRPr lang="en-GB"/>
          </a:p>
        </p:txBody>
      </p:sp>
      <p:sp>
        <p:nvSpPr>
          <p:cNvPr id="6" name="TextBox 5">
            <a:extLst>
              <a:ext uri="{FF2B5EF4-FFF2-40B4-BE49-F238E27FC236}">
                <a16:creationId xmlns:a16="http://schemas.microsoft.com/office/drawing/2014/main" id="{4712E2B9-6083-4531-9F77-EA4BC3ACDE25}"/>
              </a:ext>
            </a:extLst>
          </p:cNvPr>
          <p:cNvSpPr txBox="1"/>
          <p:nvPr/>
        </p:nvSpPr>
        <p:spPr>
          <a:xfrm>
            <a:off x="8229600" y="3269673"/>
            <a:ext cx="221673" cy="396622"/>
          </a:xfrm>
          <a:prstGeom prst="rect">
            <a:avLst/>
          </a:prstGeom>
          <a:solidFill>
            <a:schemeClr val="bg1"/>
          </a:solidFill>
        </p:spPr>
        <p:txBody>
          <a:bodyPr wrap="square" rtlCol="0">
            <a:spAutoFit/>
          </a:bodyPr>
          <a:lstStyle/>
          <a:p>
            <a:endParaRPr lang="en-GB"/>
          </a:p>
        </p:txBody>
      </p:sp>
    </p:spTree>
    <p:extLst>
      <p:ext uri="{BB962C8B-B14F-4D97-AF65-F5344CB8AC3E}">
        <p14:creationId xmlns:p14="http://schemas.microsoft.com/office/powerpoint/2010/main" val="4187989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4A5A3-5BE0-49B1-9FBD-FC6BF41C9A86}"/>
              </a:ext>
            </a:extLst>
          </p:cNvPr>
          <p:cNvSpPr>
            <a:spLocks noGrp="1"/>
          </p:cNvSpPr>
          <p:nvPr>
            <p:ph type="title"/>
          </p:nvPr>
        </p:nvSpPr>
        <p:spPr/>
        <p:txBody>
          <a:bodyPr/>
          <a:lstStyle/>
          <a:p>
            <a:r>
              <a:rPr lang="en-GB" b="1">
                <a:hlinkClick r:id="rId3"/>
              </a:rPr>
              <a:t>Academic Advising</a:t>
            </a:r>
            <a:endParaRPr lang="en-GB" b="1"/>
          </a:p>
        </p:txBody>
      </p:sp>
      <p:sp>
        <p:nvSpPr>
          <p:cNvPr id="3" name="Content Placeholder 2">
            <a:extLst>
              <a:ext uri="{FF2B5EF4-FFF2-40B4-BE49-F238E27FC236}">
                <a16:creationId xmlns:a16="http://schemas.microsoft.com/office/drawing/2014/main" id="{6C864570-56EA-4374-ABE4-0AD045F0140E}"/>
              </a:ext>
            </a:extLst>
          </p:cNvPr>
          <p:cNvSpPr>
            <a:spLocks noGrp="1"/>
          </p:cNvSpPr>
          <p:nvPr>
            <p:ph idx="1"/>
          </p:nvPr>
        </p:nvSpPr>
        <p:spPr>
          <a:xfrm>
            <a:off x="838200" y="1843440"/>
            <a:ext cx="8390021" cy="4523493"/>
          </a:xfrm>
          <a:solidFill>
            <a:schemeClr val="bg1"/>
          </a:solidFill>
        </p:spPr>
        <p:txBody>
          <a:bodyPr vert="horz" lIns="91440" tIns="45720" rIns="91440" bIns="45720" rtlCol="0" anchor="t">
            <a:normAutofit/>
          </a:bodyPr>
          <a:lstStyle/>
          <a:p>
            <a:pPr>
              <a:lnSpc>
                <a:spcPct val="120000"/>
              </a:lnSpc>
              <a:buFont typeface="Arial" panose="020B0604020202020204" pitchFamily="34" charset="0"/>
              <a:buChar char="•"/>
            </a:pPr>
            <a:r>
              <a:rPr lang="en-GB"/>
              <a:t>Online meeting with Academic Adviser to make your module choices</a:t>
            </a:r>
          </a:p>
          <a:p>
            <a:pPr>
              <a:lnSpc>
                <a:spcPct val="120000"/>
              </a:lnSpc>
              <a:buFont typeface="Arial" panose="020B0604020202020204" pitchFamily="34" charset="0"/>
              <a:buChar char="•"/>
            </a:pPr>
            <a:endParaRPr lang="en-GB" dirty="0"/>
          </a:p>
          <a:p>
            <a:pPr>
              <a:lnSpc>
                <a:spcPct val="120000"/>
              </a:lnSpc>
              <a:buFont typeface="Arial" panose="020B0604020202020204" pitchFamily="34" charset="0"/>
              <a:buChar char="•"/>
            </a:pPr>
            <a:r>
              <a:rPr lang="en-GB"/>
              <a:t>Email notification of Academic Advising meeting</a:t>
            </a:r>
          </a:p>
          <a:p>
            <a:pPr>
              <a:lnSpc>
                <a:spcPct val="120000"/>
              </a:lnSpc>
              <a:buFont typeface="Arial" panose="020B0604020202020204" pitchFamily="34" charset="0"/>
              <a:buChar char="•"/>
            </a:pPr>
            <a:endParaRPr lang="en-GB" dirty="0"/>
          </a:p>
          <a:p>
            <a:pPr>
              <a:lnSpc>
                <a:spcPct val="120000"/>
              </a:lnSpc>
              <a:buFont typeface="Arial" panose="020B0604020202020204" pitchFamily="34" charset="0"/>
              <a:buChar char="•"/>
            </a:pPr>
            <a:r>
              <a:rPr lang="en-GB"/>
              <a:t>Matriculation dependent on attendance at meeting</a:t>
            </a:r>
          </a:p>
          <a:p>
            <a:endParaRPr lang="en-GB"/>
          </a:p>
        </p:txBody>
      </p:sp>
      <p:sp>
        <p:nvSpPr>
          <p:cNvPr id="4" name="TextBox 3">
            <a:extLst>
              <a:ext uri="{FF2B5EF4-FFF2-40B4-BE49-F238E27FC236}">
                <a16:creationId xmlns:a16="http://schemas.microsoft.com/office/drawing/2014/main" id="{D4085756-2A41-475C-A672-75D3BF690CA9}"/>
              </a:ext>
            </a:extLst>
          </p:cNvPr>
          <p:cNvSpPr txBox="1"/>
          <p:nvPr/>
        </p:nvSpPr>
        <p:spPr>
          <a:xfrm>
            <a:off x="706582" y="5361709"/>
            <a:ext cx="332509" cy="568036"/>
          </a:xfrm>
          <a:prstGeom prst="rect">
            <a:avLst/>
          </a:prstGeom>
          <a:solidFill>
            <a:schemeClr val="bg1"/>
          </a:solidFill>
        </p:spPr>
        <p:txBody>
          <a:bodyPr wrap="square" rtlCol="0">
            <a:spAutoFit/>
          </a:bodyPr>
          <a:lstStyle/>
          <a:p>
            <a:endParaRPr lang="en-GB"/>
          </a:p>
        </p:txBody>
      </p:sp>
    </p:spTree>
    <p:extLst>
      <p:ext uri="{BB962C8B-B14F-4D97-AF65-F5344CB8AC3E}">
        <p14:creationId xmlns:p14="http://schemas.microsoft.com/office/powerpoint/2010/main" val="998306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4A5A3-5BE0-49B1-9FBD-FC6BF41C9A86}"/>
              </a:ext>
            </a:extLst>
          </p:cNvPr>
          <p:cNvSpPr>
            <a:spLocks noGrp="1"/>
          </p:cNvSpPr>
          <p:nvPr>
            <p:ph type="title"/>
          </p:nvPr>
        </p:nvSpPr>
        <p:spPr/>
        <p:txBody>
          <a:bodyPr/>
          <a:lstStyle/>
          <a:p>
            <a:r>
              <a:rPr lang="en-GB" b="1"/>
              <a:t>Your Timetable </a:t>
            </a:r>
          </a:p>
        </p:txBody>
      </p:sp>
      <p:sp>
        <p:nvSpPr>
          <p:cNvPr id="3" name="Content Placeholder 2">
            <a:extLst>
              <a:ext uri="{FF2B5EF4-FFF2-40B4-BE49-F238E27FC236}">
                <a16:creationId xmlns:a16="http://schemas.microsoft.com/office/drawing/2014/main" id="{6C864570-56EA-4374-ABE4-0AD045F0140E}"/>
              </a:ext>
            </a:extLst>
          </p:cNvPr>
          <p:cNvSpPr>
            <a:spLocks noGrp="1"/>
          </p:cNvSpPr>
          <p:nvPr>
            <p:ph idx="1"/>
          </p:nvPr>
        </p:nvSpPr>
        <p:spPr>
          <a:xfrm>
            <a:off x="838200" y="1657177"/>
            <a:ext cx="8390021" cy="4835698"/>
          </a:xfrm>
          <a:solidFill>
            <a:schemeClr val="bg1"/>
          </a:solidFill>
        </p:spPr>
        <p:txBody>
          <a:bodyPr>
            <a:normAutofit/>
          </a:bodyPr>
          <a:lstStyle/>
          <a:p>
            <a:pPr>
              <a:buFont typeface="Arial" panose="020B0604020202020204" pitchFamily="34" charset="0"/>
              <a:buChar char="•"/>
            </a:pPr>
            <a:r>
              <a:rPr lang="en-GB">
                <a:hlinkClick r:id="rId3"/>
              </a:rPr>
              <a:t>Timetable information</a:t>
            </a:r>
            <a:endParaRPr lang="en-GB"/>
          </a:p>
          <a:p>
            <a:pPr marL="0" indent="0" fontAlgn="base">
              <a:buNone/>
            </a:pPr>
            <a:endParaRPr lang="en-GB"/>
          </a:p>
          <a:p>
            <a:pPr fontAlgn="base">
              <a:lnSpc>
                <a:spcPct val="120000"/>
              </a:lnSpc>
              <a:buFont typeface="Arial" panose="020B0604020202020204" pitchFamily="34" charset="0"/>
              <a:buChar char="•"/>
            </a:pPr>
            <a:r>
              <a:rPr lang="en-GB"/>
              <a:t>Personal timetable - </a:t>
            </a:r>
            <a:r>
              <a:rPr lang="en-GB" u="sng">
                <a:hlinkClick r:id="rId4"/>
              </a:rPr>
              <a:t>MySaint</a:t>
            </a:r>
            <a:r>
              <a:rPr lang="en-GB"/>
              <a:t>: ‘Events’ tab. </a:t>
            </a:r>
          </a:p>
          <a:p>
            <a:pPr fontAlgn="base">
              <a:lnSpc>
                <a:spcPct val="120000"/>
              </a:lnSpc>
              <a:buFont typeface="Arial" panose="020B0604020202020204" pitchFamily="34" charset="0"/>
              <a:buChar char="•"/>
            </a:pPr>
            <a:endParaRPr lang="en-GB"/>
          </a:p>
          <a:p>
            <a:pPr fontAlgn="base">
              <a:buFont typeface="Arial" panose="020B0604020202020204" pitchFamily="34" charset="0"/>
              <a:buChar char="•"/>
            </a:pPr>
            <a:r>
              <a:rPr lang="en-GB">
                <a:hlinkClick r:id="rId5"/>
              </a:rPr>
              <a:t>Web Timetables – Module class times </a:t>
            </a:r>
            <a:endParaRPr lang="en-GB"/>
          </a:p>
          <a:p>
            <a:pPr fontAlgn="base">
              <a:buFont typeface="Arial" panose="020B0604020202020204" pitchFamily="34" charset="0"/>
              <a:buChar char="•"/>
            </a:pPr>
            <a:endParaRPr lang="en-GB" b="1"/>
          </a:p>
          <a:p>
            <a:pPr fontAlgn="base">
              <a:buFont typeface="Arial" panose="020B0604020202020204" pitchFamily="34" charset="0"/>
              <a:buChar char="•"/>
            </a:pPr>
            <a:r>
              <a:rPr lang="en-GB">
                <a:hlinkClick r:id="rId6"/>
              </a:rPr>
              <a:t>Frequently asked questions</a:t>
            </a:r>
            <a:endParaRPr lang="en-GB"/>
          </a:p>
          <a:p>
            <a:endParaRPr lang="en-GB"/>
          </a:p>
        </p:txBody>
      </p:sp>
      <p:sp>
        <p:nvSpPr>
          <p:cNvPr id="4" name="TextBox 3">
            <a:extLst>
              <a:ext uri="{FF2B5EF4-FFF2-40B4-BE49-F238E27FC236}">
                <a16:creationId xmlns:a16="http://schemas.microsoft.com/office/drawing/2014/main" id="{D4085756-2A41-475C-A672-75D3BF690CA9}"/>
              </a:ext>
            </a:extLst>
          </p:cNvPr>
          <p:cNvSpPr txBox="1"/>
          <p:nvPr/>
        </p:nvSpPr>
        <p:spPr>
          <a:xfrm>
            <a:off x="706582" y="5361709"/>
            <a:ext cx="332509" cy="568036"/>
          </a:xfrm>
          <a:prstGeom prst="rect">
            <a:avLst/>
          </a:prstGeom>
          <a:solidFill>
            <a:schemeClr val="bg1"/>
          </a:solidFill>
        </p:spPr>
        <p:txBody>
          <a:bodyPr wrap="square" rtlCol="0">
            <a:spAutoFit/>
          </a:bodyPr>
          <a:lstStyle/>
          <a:p>
            <a:endParaRPr lang="en-GB"/>
          </a:p>
        </p:txBody>
      </p:sp>
    </p:spTree>
    <p:extLst>
      <p:ext uri="{BB962C8B-B14F-4D97-AF65-F5344CB8AC3E}">
        <p14:creationId xmlns:p14="http://schemas.microsoft.com/office/powerpoint/2010/main" val="2507647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78129-D806-4D52-89C8-1C525540BD92}"/>
              </a:ext>
            </a:extLst>
          </p:cNvPr>
          <p:cNvSpPr>
            <a:spLocks noGrp="1"/>
          </p:cNvSpPr>
          <p:nvPr>
            <p:ph type="title"/>
          </p:nvPr>
        </p:nvSpPr>
        <p:spPr/>
        <p:txBody>
          <a:bodyPr/>
          <a:lstStyle/>
          <a:p>
            <a:r>
              <a:rPr lang="en-GB" b="1"/>
              <a:t>Teaching and Learning</a:t>
            </a:r>
          </a:p>
        </p:txBody>
      </p:sp>
      <p:sp>
        <p:nvSpPr>
          <p:cNvPr id="3" name="Content Placeholder 2">
            <a:extLst>
              <a:ext uri="{FF2B5EF4-FFF2-40B4-BE49-F238E27FC236}">
                <a16:creationId xmlns:a16="http://schemas.microsoft.com/office/drawing/2014/main" id="{010724F5-0165-47BF-BC43-CBDB986A4CD1}"/>
              </a:ext>
            </a:extLst>
          </p:cNvPr>
          <p:cNvSpPr>
            <a:spLocks noGrp="1"/>
          </p:cNvSpPr>
          <p:nvPr>
            <p:ph idx="1"/>
          </p:nvPr>
        </p:nvSpPr>
        <p:spPr>
          <a:xfrm>
            <a:off x="838200" y="1825624"/>
            <a:ext cx="6900333" cy="4575175"/>
          </a:xfrm>
          <a:solidFill>
            <a:schemeClr val="bg1"/>
          </a:solidFill>
        </p:spPr>
        <p:txBody>
          <a:bodyPr vert="horz" lIns="91440" tIns="45720" rIns="91440" bIns="45720" rtlCol="0" anchor="t">
            <a:normAutofit fontScale="77500" lnSpcReduction="20000"/>
          </a:bodyPr>
          <a:lstStyle/>
          <a:p>
            <a:pPr>
              <a:lnSpc>
                <a:spcPct val="110000"/>
              </a:lnSpc>
            </a:pPr>
            <a:r>
              <a:rPr lang="en-GB" dirty="0">
                <a:hlinkClick r:id="rId3"/>
              </a:rPr>
              <a:t>Semester dates</a:t>
            </a:r>
            <a:endParaRPr lang="en-GB" dirty="0"/>
          </a:p>
          <a:p>
            <a:pPr>
              <a:lnSpc>
                <a:spcPct val="110000"/>
              </a:lnSpc>
            </a:pPr>
            <a:endParaRPr lang="en-GB" dirty="0">
              <a:cs typeface="Calibri" panose="020F0502020204030204"/>
            </a:endParaRPr>
          </a:p>
          <a:p>
            <a:pPr>
              <a:lnSpc>
                <a:spcPct val="110000"/>
              </a:lnSpc>
            </a:pPr>
            <a:r>
              <a:rPr lang="en-GB">
                <a:cs typeface="Calibri" panose="020F0502020204030204"/>
              </a:rPr>
              <a:t>Blended Learning – in-person/online</a:t>
            </a:r>
            <a:endParaRPr lang="en-GB" dirty="0">
              <a:cs typeface="Calibri" panose="020F0502020204030204"/>
            </a:endParaRPr>
          </a:p>
          <a:p>
            <a:pPr>
              <a:lnSpc>
                <a:spcPct val="110000"/>
              </a:lnSpc>
            </a:pPr>
            <a:endParaRPr lang="en-GB" dirty="0">
              <a:cs typeface="Calibri" panose="020F0502020204030204"/>
            </a:endParaRPr>
          </a:p>
          <a:p>
            <a:pPr>
              <a:lnSpc>
                <a:spcPct val="110000"/>
              </a:lnSpc>
            </a:pPr>
            <a:r>
              <a:rPr lang="en-GB"/>
              <a:t>Modules – </a:t>
            </a:r>
            <a:r>
              <a:rPr lang="en-GB" dirty="0">
                <a:hlinkClick r:id="rId4"/>
              </a:rPr>
              <a:t>student handbooks</a:t>
            </a:r>
            <a:endParaRPr lang="en-GB" dirty="0">
              <a:cs typeface="Calibri"/>
              <a:hlinkClick r:id="rId4"/>
            </a:endParaRPr>
          </a:p>
          <a:p>
            <a:pPr>
              <a:lnSpc>
                <a:spcPct val="110000"/>
              </a:lnSpc>
            </a:pPr>
            <a:endParaRPr lang="en-GB"/>
          </a:p>
          <a:p>
            <a:pPr>
              <a:lnSpc>
                <a:spcPct val="110000"/>
              </a:lnSpc>
            </a:pPr>
            <a:r>
              <a:rPr lang="en-GB" dirty="0">
                <a:hlinkClick r:id="rId5"/>
              </a:rPr>
              <a:t>MMS</a:t>
            </a:r>
            <a:r>
              <a:rPr lang="en-GB"/>
              <a:t> – Module Management System</a:t>
            </a:r>
          </a:p>
          <a:p>
            <a:pPr>
              <a:lnSpc>
                <a:spcPct val="110000"/>
              </a:lnSpc>
            </a:pPr>
            <a:endParaRPr lang="en-GB"/>
          </a:p>
          <a:p>
            <a:pPr>
              <a:lnSpc>
                <a:spcPct val="110000"/>
              </a:lnSpc>
            </a:pPr>
            <a:r>
              <a:rPr lang="en-GB" dirty="0">
                <a:hlinkClick r:id="rId6"/>
              </a:rPr>
              <a:t>Moodle</a:t>
            </a:r>
            <a:endParaRPr lang="en-GB" dirty="0"/>
          </a:p>
          <a:p>
            <a:pPr marL="0" indent="0">
              <a:buNone/>
            </a:pPr>
            <a:endParaRPr lang="en-GB"/>
          </a:p>
          <a:p>
            <a:r>
              <a:rPr lang="en-GB" dirty="0">
                <a:hlinkClick r:id="rId7"/>
              </a:rPr>
              <a:t>Outlook 365, including Outlook, Teams, etc.</a:t>
            </a:r>
            <a:endParaRPr lang="en-GB" dirty="0"/>
          </a:p>
          <a:p>
            <a:pPr>
              <a:lnSpc>
                <a:spcPct val="110000"/>
              </a:lnSpc>
            </a:pPr>
            <a:endParaRPr lang="en-GB"/>
          </a:p>
          <a:p>
            <a:pPr>
              <a:lnSpc>
                <a:spcPct val="110000"/>
              </a:lnSpc>
            </a:pPr>
            <a:endParaRPr lang="en-GB"/>
          </a:p>
          <a:p>
            <a:pPr>
              <a:lnSpc>
                <a:spcPct val="110000"/>
              </a:lnSpc>
            </a:pPr>
            <a:endParaRPr lang="en-GB"/>
          </a:p>
          <a:p>
            <a:pPr>
              <a:lnSpc>
                <a:spcPct val="110000"/>
              </a:lnSpc>
            </a:pPr>
            <a:endParaRPr lang="en-GB"/>
          </a:p>
          <a:p>
            <a:endParaRPr lang="en-GB" sz="2400"/>
          </a:p>
        </p:txBody>
      </p:sp>
      <p:sp>
        <p:nvSpPr>
          <p:cNvPr id="4" name="TextBox 3">
            <a:extLst>
              <a:ext uri="{FF2B5EF4-FFF2-40B4-BE49-F238E27FC236}">
                <a16:creationId xmlns:a16="http://schemas.microsoft.com/office/drawing/2014/main" id="{94BE1915-77D4-4394-B343-2CCD7DF0CBA7}"/>
              </a:ext>
            </a:extLst>
          </p:cNvPr>
          <p:cNvSpPr txBox="1"/>
          <p:nvPr/>
        </p:nvSpPr>
        <p:spPr>
          <a:xfrm>
            <a:off x="513712" y="5265456"/>
            <a:ext cx="332509" cy="568036"/>
          </a:xfrm>
          <a:prstGeom prst="rect">
            <a:avLst/>
          </a:prstGeom>
          <a:solidFill>
            <a:schemeClr val="bg1"/>
          </a:solidFill>
        </p:spPr>
        <p:txBody>
          <a:bodyPr wrap="square" rtlCol="0">
            <a:spAutoFit/>
          </a:bodyPr>
          <a:lstStyle/>
          <a:p>
            <a:endParaRPr lang="en-GB"/>
          </a:p>
        </p:txBody>
      </p:sp>
    </p:spTree>
    <p:extLst>
      <p:ext uri="{BB962C8B-B14F-4D97-AF65-F5344CB8AC3E}">
        <p14:creationId xmlns:p14="http://schemas.microsoft.com/office/powerpoint/2010/main" val="980515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5CBE-64B1-4BD1-90BC-58256C018E89}"/>
              </a:ext>
            </a:extLst>
          </p:cNvPr>
          <p:cNvSpPr>
            <a:spLocks noGrp="1"/>
          </p:cNvSpPr>
          <p:nvPr>
            <p:ph type="title"/>
          </p:nvPr>
        </p:nvSpPr>
        <p:spPr>
          <a:xfrm>
            <a:off x="838200" y="463326"/>
            <a:ext cx="10515600" cy="1325563"/>
          </a:xfrm>
        </p:spPr>
        <p:txBody>
          <a:bodyPr/>
          <a:lstStyle/>
          <a:p>
            <a:r>
              <a:rPr lang="en-GB" b="1" dirty="0"/>
              <a:t>Lectures and Seminars/Tutorials</a:t>
            </a:r>
          </a:p>
        </p:txBody>
      </p:sp>
      <p:sp>
        <p:nvSpPr>
          <p:cNvPr id="3" name="Content Placeholder 2">
            <a:extLst>
              <a:ext uri="{FF2B5EF4-FFF2-40B4-BE49-F238E27FC236}">
                <a16:creationId xmlns:a16="http://schemas.microsoft.com/office/drawing/2014/main" id="{BFF355D3-7413-4812-B057-165BDE940E1E}"/>
              </a:ext>
            </a:extLst>
          </p:cNvPr>
          <p:cNvSpPr>
            <a:spLocks noGrp="1"/>
          </p:cNvSpPr>
          <p:nvPr>
            <p:ph idx="1"/>
          </p:nvPr>
        </p:nvSpPr>
        <p:spPr>
          <a:xfrm>
            <a:off x="838200" y="2057397"/>
            <a:ext cx="4383505" cy="3869270"/>
          </a:xfrm>
          <a:solidFill>
            <a:schemeClr val="bg1"/>
          </a:solidFill>
        </p:spPr>
        <p:txBody>
          <a:bodyPr>
            <a:normAutofit/>
          </a:bodyPr>
          <a:lstStyle/>
          <a:p>
            <a:r>
              <a:rPr lang="en-GB">
                <a:hlinkClick r:id="rId3"/>
              </a:rPr>
              <a:t>Online teaching and learning</a:t>
            </a:r>
            <a:endParaRPr lang="en-GB"/>
          </a:p>
          <a:p>
            <a:pPr marL="0" indent="0">
              <a:buNone/>
            </a:pPr>
            <a:endParaRPr lang="en-GB"/>
          </a:p>
          <a:p>
            <a:r>
              <a:rPr lang="en-GB"/>
              <a:t>Lectures</a:t>
            </a:r>
          </a:p>
          <a:p>
            <a:pPr marL="0" indent="0">
              <a:buNone/>
            </a:pPr>
            <a:endParaRPr lang="en-GB"/>
          </a:p>
          <a:p>
            <a:r>
              <a:rPr lang="en-GB"/>
              <a:t>Tutorials</a:t>
            </a:r>
          </a:p>
          <a:p>
            <a:pPr marL="0" indent="0">
              <a:buNone/>
            </a:pPr>
            <a:endParaRPr lang="en-GB"/>
          </a:p>
          <a:p>
            <a:endParaRPr lang="en-GB"/>
          </a:p>
        </p:txBody>
      </p:sp>
      <p:sp>
        <p:nvSpPr>
          <p:cNvPr id="4" name="AutoShape 2" descr="https://www.st-andrews.ac.uk/imagebank/imu.php?request=multimedia&amp;irn=213958&amp;bestfit=yes&amp;width=300&amp;height=300&amp;format=jpeg">
            <a:extLst>
              <a:ext uri="{FF2B5EF4-FFF2-40B4-BE49-F238E27FC236}">
                <a16:creationId xmlns:a16="http://schemas.microsoft.com/office/drawing/2014/main" id="{F3D84995-B166-4956-B354-E9C243FA618D}"/>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https://www.st-andrews.ac.uk/imagebank/imu.php?request=multimedia&amp;irn=391173&amp;bestfit=yes&amp;width=300&amp;height=300&amp;format=jpeg">
            <a:extLst>
              <a:ext uri="{FF2B5EF4-FFF2-40B4-BE49-F238E27FC236}">
                <a16:creationId xmlns:a16="http://schemas.microsoft.com/office/drawing/2014/main" id="{DAA23C2D-080C-4E03-A248-6AE045AFE2F7}"/>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239251860"/>
      </p:ext>
    </p:extLst>
  </p:cSld>
  <p:clrMapOvr>
    <a:masterClrMapping/>
  </p:clrMapOvr>
</p:sld>
</file>

<file path=ppt/theme/theme1.xml><?xml version="1.0" encoding="utf-8"?>
<a:theme xmlns:a="http://schemas.openxmlformats.org/drawingml/2006/main" name="Student Services Template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9BE9DAB-AE60-4F73-8A00-37D1E8C9AB45}">
  <we:reference id="wa104380169" version="1.1.0.0" store="en-US" storeType="OMEX"/>
  <we:alternateReferences>
    <we:reference id="WA104380169" version="1.1.0.0" store="WA104380169"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F73C2EBC5C45438C327B00D3E7CDAF" ma:contentTypeVersion="12" ma:contentTypeDescription="Create a new document." ma:contentTypeScope="" ma:versionID="abb376acfb7320da90951d80968934fc">
  <xsd:schema xmlns:xsd="http://www.w3.org/2001/XMLSchema" xmlns:xs="http://www.w3.org/2001/XMLSchema" xmlns:p="http://schemas.microsoft.com/office/2006/metadata/properties" xmlns:ns2="32be163c-959c-427b-bf3e-aab2d0fb29f3" xmlns:ns3="4dd45b7a-4d4f-4dbf-869e-48bffa4210ee" targetNamespace="http://schemas.microsoft.com/office/2006/metadata/properties" ma:root="true" ma:fieldsID="ee40f02b81b5eb9c55f2d9dbfffb08bc" ns2:_="" ns3:_="">
    <xsd:import namespace="32be163c-959c-427b-bf3e-aab2d0fb29f3"/>
    <xsd:import namespace="4dd45b7a-4d4f-4dbf-869e-48bffa4210e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be163c-959c-427b-bf3e-aab2d0fb29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d45b7a-4d4f-4dbf-869e-48bffa4210e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4dd45b7a-4d4f-4dbf-869e-48bffa4210ee">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A5A34E-6AD0-4B75-A444-08B35086890C}">
  <ds:schemaRefs>
    <ds:schemaRef ds:uri="32be163c-959c-427b-bf3e-aab2d0fb29f3"/>
    <ds:schemaRef ds:uri="4dd45b7a-4d4f-4dbf-869e-48bffa4210e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57682C9-BD04-471B-8D9F-4FB40955F210}">
  <ds:schemaRefs>
    <ds:schemaRef ds:uri="32be163c-959c-427b-bf3e-aab2d0fb29f3"/>
    <ds:schemaRef ds:uri="4dd45b7a-4d4f-4dbf-869e-48bffa4210e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8BDBECB-BE39-451E-811B-04E938EE54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Student Services Template Slides</Template>
  <TotalTime>0</TotalTime>
  <Words>5236</Words>
  <Application>Microsoft Office PowerPoint</Application>
  <PresentationFormat>Widescreen</PresentationFormat>
  <Paragraphs>343</Paragraphs>
  <Slides>17</Slides>
  <Notes>16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Calibri Light</vt:lpstr>
      <vt:lpstr>Courier New</vt:lpstr>
      <vt:lpstr>Symbol</vt:lpstr>
      <vt:lpstr>Student Services Template Slides</vt:lpstr>
      <vt:lpstr>Custom Design</vt:lpstr>
      <vt:lpstr> Entrant Essentials 2: What you need to know about Teaching and Learning at St Andrews </vt:lpstr>
      <vt:lpstr>Student Services Disability Team</vt:lpstr>
      <vt:lpstr>PowerPoint Presentation</vt:lpstr>
      <vt:lpstr>PowerPoint Presentation</vt:lpstr>
      <vt:lpstr>Student Services</vt:lpstr>
      <vt:lpstr>Academic Advising</vt:lpstr>
      <vt:lpstr>Your Timetable </vt:lpstr>
      <vt:lpstr>Teaching and Learning</vt:lpstr>
      <vt:lpstr>Lectures and Seminars/Tutorials</vt:lpstr>
      <vt:lpstr>Forms of Assessment</vt:lpstr>
      <vt:lpstr>Teaching and Exam Arrangements</vt:lpstr>
      <vt:lpstr>Postgraduate Research (PGR) Students</vt:lpstr>
      <vt:lpstr>Library</vt:lpstr>
      <vt:lpstr>Tools and resources for self-service solutions</vt:lpstr>
      <vt:lpstr>Academic Supports</vt:lpstr>
      <vt:lpstr>Any questions?</vt:lpstr>
      <vt:lpstr>Thank you for joining us!</vt:lpstr>
    </vt:vector>
  </TitlesOfParts>
  <Company>University of St Andrews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Entrant Essentials 2: What you need to know about Teaching and Learning at St Andrews</dc:title>
  <dc:creator>Sheila Baillie</dc:creator>
  <cp:lastModifiedBy>Eilidh Phillips</cp:lastModifiedBy>
  <cp:revision>238</cp:revision>
  <dcterms:created xsi:type="dcterms:W3CDTF">2018-07-16T10:23:12Z</dcterms:created>
  <dcterms:modified xsi:type="dcterms:W3CDTF">2021-08-17T12:06:50Z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0x010100E2F73C2EBC5C45438C327B00D3E7CDAF</vt:lpwstr>
  </property>
  <property fmtid="{D5CDD505-2E9C-101B-9397-08002B2CF9AE}" pid="3" name="Order">
    <vt:r8>203300</vt:r8>
  </property>
  <property fmtid="{D5CDD505-2E9C-101B-9397-08002B2CF9AE}" pid="4" name="_ExtendedDescription">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ies>
</file>